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notesMasterIdLst>
    <p:notesMasterId r:id="rId6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notesMaster" Target="notesMasters/notesMaster1.xml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 – grunderna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 · Motivation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647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motivation?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 och yttre motivation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slags teorier: innehåll och process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Maslows behovshierarki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Herzbergs tvåfaktorteori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vad till hur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Maslow och Herzberg svarar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 motiverar.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varför anstränger sig samma person hårt i en situation och knappt alls i en annan?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Processteorier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förklarar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motivation uppstår.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mest kända 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Vrooms förväntningsteori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Vrooms förväntningsteori – tre faktorer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Motivationskraften bygger på tre faktorer: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Förväntan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tron att din ansträngning leder till en prestation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Instrumentalitet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tron att prestationen leder till en belöning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Valens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det värde du personligen sätter på belöningen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67716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64058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 = förväntan × instrumentalitet × valens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Vrooms förväntningsteori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7488" y="1234440"/>
            <a:ext cx="5049024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noll blir noll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Faktorerna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multipliceras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 adderas inte.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en enda faktor noll blir hela produkten noll.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Tror du inte att plugget ger resultat? Lusten faller.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Bryr du dig inte om betyget? Lusten faller.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behöver alltså se till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 tre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samtidigt.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 och yttre motivation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modernare och empiriskt stark teori: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självbestämmandeteorin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(Deci och Ryan).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 motivation: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drivs inifrån av intresse, nyfikenhet och egna värderingar.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Yttre motivation: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drivs av belöningar, betyg, utvärderingar och andras omdömen.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84581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omgivningen stödjer rätt behov växer den inre, mest hållbara motivationen.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grundbehoven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Självbestämmandeteorin pekar ut tre psykologiska behov: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att känna att man själv väljer och styr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Kompetens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att känna att man klarar av och utvecklas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Samhörighet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att känna sig nära och betydelsefull för andra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Självbestämmandeteorins tre grundbehov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234440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Ledaren och de tre behoven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vill väcka driv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inifrån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valmöjligheter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stället för detaljstyrning (autonomi)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 uppgifter som utmanar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lagom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mycket (kompetens)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bygger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gemenskap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där var och en betyder något (samhörighet)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 – människosyn och helhet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3 · Motivation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 och teori Y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Människosyn och ledarstil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Kapitlets teorier som en verktygslåda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välja och kombinera – källkritiskt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Ledarens människosyn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Enligt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McGregor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vilar varje ledares handlande på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människosyn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uppsättning antaganden om hur människor är.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 ställde två synsätt mot varandra: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Y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motivation?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det som driver oss att handla.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Drivet kan komma: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inifrån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intresse, nyfikenhet, egna värderingar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utifrån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belöningar, betyg, andras omdömen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75031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71373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jobb, samma lön – men helt olika driv.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Antagandet att människan i grunden: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ogillar arbete och undviker det om hon kan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saknar ambition och ansvarskänsla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föredrar att bli styrd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måste hon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kontrolleras, dirigeras eller hotas med bestraffning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 att anstränga sig.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Antagandet att: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arbete är lika naturligt som lek och vila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människor kan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styra och kontrollera sig själva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 mål de känner engagemang för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under rätta förhållanden både söker och tar ansvar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Människosyn → ledarstil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X-ledare: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bygger kontrollsystem, övervakar och styr i detalj.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Y-ledare: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delegerar, ger ansvar och litar på medarbetarnas egen drivkraft.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93751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 X söker drivkraften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yttre styrning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Teori Y räknar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motivationsfaktorer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(Herzberg)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 motivation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(Deci och Ryan).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teorier – en verktygslåda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Kapitlets teorier fångar olika delar av motivationen – använd flera tillsammans.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882648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Modeller att tänka med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263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Flera av teorierna 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empiriskt omdiskuterade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använd dem som modeller som riktar blicken, inte som färdiga svar.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 fler perspektiv du prövar, desto rikare blir analysen. Ställ frågor från flera håll: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välja och kombinera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finns inget enda facit –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väg samman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perspektiven till en motiverad slutsats.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Behåll 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källkritiska ögat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en modell som förenklar kan ändå hjälpa dig att sortera.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av behoven pekar framåt: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samhörighet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Människor motiveras inte i ett vakuum, utan i grupper – dit går vi härnäst.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 – roller, normer och grupptryck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4 · Vad är en grupp?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647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gör en samling människor till en grupp?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Grupprocesser och konsekvenser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Grupptryck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egentligen en grupp?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ett antal människor som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samspelar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med varandra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medvetna om varandra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uppfattar sig som en enhet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ofta kring ett gemensamt mål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67716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64058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Passagerarna på en buss är alltså ingen grupp. Men de kan bli en – om bussen kör fast i snön och alla börjar samarbeta för att ta sig loss.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de förväntningar som riktas mot en person i en viss position i gruppen.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Lagkaptenen förväntas peppa.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Sekreteraren förväntas anteckna.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Rollen sitter i positionen – inte i personen.</a:t>
            </a:r>
            <a:endParaRPr lang="en-US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en oskriven regel om hur medlemmarna bör bete sig.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alla kommer i tid.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ingen avbryter den som pratar.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2562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Normer står sällan nedskrivna. Ändå märks de tydligt när någon bryter mot dem – då reagerar gruppen, med allt från menande blickar till utfrysning.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 och yttre motivation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 motivation: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drivs inifrån – du gör något för att det är intressant eller roligt i sig.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Yttre motivation: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drivs av yttre faktorer – belöningar, betyg, andras omdömen.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45770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Exempel: timmarna med en hobby bara försvinner, medan en tråkig läxa kan kräva både belöning och tidsfrist.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Grupprocesser och konsekvenser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Samspelet i en grupp – hur roller, normer och relationer formas och förändras – kallas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grupprocesser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Grupprocesserna påverkar hur var och en beter sig.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enskild medlems beteende får i sin tur konsekvenser för hela gruppen.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Grupptryck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Grupptryck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trycket på den enskilda att följa gruppens normer – även när det går emot den egna uppfattningen.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kan få oss att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kämpa lite extra för lagets skull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också att tiga fast något känns fel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010408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73832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flesta har någon gång hållit med gruppen trots att de egentligen tyckte annorlunda.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 – tre behov och FIRO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5 · Grupper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påverkas vi så starkt av gruppen?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behov: tillhörighet, kontroll, öppenhet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Ordningen mellan behoven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Källkritik: en tankemodell, inte ett facit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påverkas vi av gruppen?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klassiskt svar kommer från psykologen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Schutz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År 1958 beskrev han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Fundamental Interpersonal Relations Orientation (FIRO)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tre mellanmänskliga behov som varje människa bär med sig in i en grupp.</a:t>
            </a:r>
            <a:endParaRPr lang="en-US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behov – i tur och ordning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Enligt Schutz hanterar gruppen behoven i en bestämd ordning: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4575" y="1622552"/>
            <a:ext cx="493485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 tre behoven betyder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Tillhörighet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att få vara med och räknas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Kontroll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inflytande och ansvar; vem som bestämmer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Öppenhet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att våga komma nära andra och visa mer av sig själv</a:t>
            </a:r>
            <a:endParaRPr lang="en-US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Ordningen har en logik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Först när du känner dig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accepterad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blir frågan om vem som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bestämmer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viktig.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Först därefter vågar du och de andra visa mer av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 själva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Behoven bygger alltså på varandra: tillhörighet → kontroll → öppenhet.</a:t>
            </a:r>
            <a:endParaRPr lang="en-US"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Källkritik: en tankemodell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FIRO har haft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stort inflytande i Sverige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ligger bakom ledarskapsutbildningen Utveckling av grupp och ledare.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Samtidigt är teorin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vetenskapligt omdiskuterad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 förklaring av hur grupper utvecklas.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Använd den som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tankemodell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 att förstå behoven i en grupp – inte som en bevisad sanning.</a:t>
            </a:r>
            <a:endParaRPr lang="en-US"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Grupputveckling – faser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6 · Grupper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nybildad grupp är inte en samspelt grupp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stadier i en bestämd ordning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Konflikt är ofta ett normalt steg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Ledarskapet följer stadiet</a:t>
            </a:r>
            <a:endParaRPr lang="en-US" sz="1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samling till samspelt grupp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nybildad grupp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fungerar inte som en inarbetad. Den behöver tid och gemensamma möten för att växa samman.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Forskaren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Susan Wheelan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studerade hur grupper utvecklas och beskrev en modell i fem stadier: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integrerade modellen för grupputveckling (IMGD)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slags teorier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Motivationsforskningen delas ofta in i två sorter: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Innehållsteorier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beskriver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 motiverar oss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Processteorier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beskriver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motivation uppstår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2562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Idag: två innehållsteorier –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Maslow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Herzberg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Grupputvecklingens fem stadier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Grupper rör sig genom stadierna – men inte alltid spikrakt.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7225" y="1622552"/>
            <a:ext cx="368955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kännetecknar stadierna?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908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Tillhörighet och trygghet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medlemmarna känner av läget och söker sin plats.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Opposition och konflikt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olika viljor bryts mot varandra.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Tillit och struktur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gruppen enas om roller och arbetssätt.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Arbete och produktivitet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energin går till själva uppgiften.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Avslut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gruppen avvecklas eller tar en paus.</a:t>
            </a:r>
            <a:endParaRPr lang="en-US" sz="1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Konflikt är ofta ett normalt steg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38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2 känns jobbigt, men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konflikten fyller en funktion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gruppen reder ut roller och förväntningar.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grupp kan ta sig ur konfliktstadiet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 tillit och tydligare struktur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förstå det gör att man inte ger upp när det skaver.</a:t>
            </a:r>
            <a:endParaRPr lang="en-US" sz="16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Ledarskapet följer stadiet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 grupp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behöver mer styrning och trygghet.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mogen grupp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behöver mer stöd och eget utrymme.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Ledaren rör sig alltså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styrande till stödjande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mer om det i lektion 9.</a:t>
            </a:r>
            <a:endParaRPr lang="en-US" sz="1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 – Belbins teamroller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7 · Att sätta samman en grupp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647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 och teamroll – vad är skillnaden?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Belbins idé: en grupp behöver en blandning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Nio teamroller i tre kluster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Balansen är poängen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Källkritik</a:t>
            </a:r>
            <a:endParaRPr lang="en-US" sz="1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 och teamroll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förväntningar som riktas mot din position i gruppen – till exempel att lagkaptenen peppar.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Teamroll: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ett typiskt sätt att bidra till gruppens arbete och samspel.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9760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roll handlar om din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En teamroll handlar om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du bidrar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Belbins idé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Meredith Belbin studerade ledningsgrupper vid Henley i England.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Hans slutsats: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framgångsrika grupper behöver en blandning av olika teamroller.</a:t>
            </a:r>
            <a:endParaRPr lang="en-US" sz="16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Nio teamroller – tre kluster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Belbin beskriver nio teamroller i tre kluster: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Tankeroller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står för idéer och analys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Sociala roller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håller ihop samarbetet och sköter kontakter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Handlingsroller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driver på och slutför arbetet</a:t>
            </a:r>
            <a:endParaRPr lang="en-US" sz="1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Balansen är poängen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grupp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enbart tänkare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får mycket tänkt men lite gjort.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grupp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enbart pådrivare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riskerar att springa fort åt fel håll.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grupp behöver inte nio medlemmar –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person kan ta flera teamroller.</a:t>
            </a:r>
            <a:endParaRPr lang="en-US" sz="16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Läs källkritiskt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38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bygger på forskning, men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förvaltas i dag kommersiellt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ett företag som säljer tester.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har kritiserats för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förenkla verkligheten.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Använd den som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tankeverktyg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när ni bemannar ett grupparbete – inte som ett facit.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Maslows behovshierarki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slags behov som aktualiseras i en bestämd ordning – nerifrån och upp: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622552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 – grupptänkande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8 · Grupptänkande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grupptänkande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det uppstår och känns igen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Vilka konsekvenser det får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det kan motverkas</a:t>
            </a:r>
            <a:endParaRPr lang="en-US" sz="1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grupptänkande?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Grupptänkande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när en tät grupp värderar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enighet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högre än en realistisk prövning av verkligheten.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Begreppet myntades av psykologen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Irving Janis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sammansvetsad grupp låter positivt – men stark sammanhållning har en baksida.</a:t>
            </a:r>
            <a:endParaRPr lang="en-US" sz="1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uppstår det? Varningstecken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Medlemmarna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slutar ifrågasätta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Tvivel tystas ner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man håller inne med sin avvikande åsikt.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Enigheten känns viktigare än att pröva om beslutet håller.</a:t>
            </a:r>
            <a:endParaRPr lang="en-US" sz="16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Konsekvenser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 fattar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sämre beslut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än medlemmarna hade gjort var för sig.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Janis analyserade flera amerikanska politiska misslyckanden – bland annat den misslyckade invasionen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Grisbukten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på Kuba – och menade att grupptänkande bidrog till besluten.</a:t>
            </a:r>
            <a:endParaRPr lang="en-US" sz="1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Så kan det motverkas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Janis föreslog flera motmedel: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Ledaren väntar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med att säga sin egen åsikt.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 utser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djävulens advokat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 argumenterar emot förslagen.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Viktiga frågor prövas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mindre undergrupper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Utomstående experter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bjuds in.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99212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95554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Gemensamt: de släpper in oliktänkande </a:t>
            </a:r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innan</a:t>
            </a:r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beslutet är fattat.</a:t>
            </a:r>
            <a:endParaRPr lang="en-US" sz="16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Teorin bygger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fallstudier i efterhand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har svagt experimentellt stöd.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den som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 att tänka med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inte ett bevisat orsakssamband.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Ändå sätter den ord på något många känner igen.</a:t>
            </a:r>
            <a:endParaRPr lang="en-US" sz="16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leda gruppen mot resultat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9 · Grupparbetets syntes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kan en grupp organiseras och ledas så att den når resultat?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Forskningen ger tre svar: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398776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Ledarstilen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följ gruppens fas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Gruppens form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storlek, mål, roller och sammansättning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Klimatet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hur gruppen hanterar konflikt och oliktänkande</a:t>
            </a:r>
            <a:endParaRPr lang="en-US" sz="1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Ledarstilen följer gruppens fas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Ledarskapet anpassas efter var gruppen befinner sig – en rörelse från styrande till stödjande: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7225" y="1882648"/>
            <a:ext cx="368955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styrande till stödjande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38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 grupp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beroende av sin ledare och behöver tydlig struktur och trygghet.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mogen grupp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arbetsstadiet gynnas av att ledaren kliver tillbaka och delegerar mer.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leda är alltså ingen fast stil, utan en rörelse: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styrande → stödjande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Gruppens form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Storleken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spelar roll: mindre grupper (tre till sex medlemmar) når i genomsnitt längre i sin utveckling och blir mer produktiva än stora.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Klara mål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en tydlig fördelning av roller och ansvar ökar möjligheten att prestera.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genomtänkt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sammansättning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där olika teamroller kompletterar varandra, lägger grunden redan innan arbetet börjar.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Maslow: ordningen och källkritiken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38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lägre behov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måste vara tämligen väl tillfredsställt innan nästa nivå träder fram och börjar styra beteendet.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Läs med källkritiska glasögon: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den berömda pyramidbilden ritades inte av Maslow själv, och teorin är empiriskt omdiskuterad.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Använd den som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tankemodell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inte som en bevisad naturlag.</a:t>
            </a:r>
            <a:endParaRPr lang="en-US" sz="1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Klimatet i gruppen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räknar med konfliktstadiet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kan möta det lugnt i stället för att bli överraskad.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aktivt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släpper in kritik och oliktänkande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minskar risken för grupptänkande.</a:t>
            </a:r>
            <a:endParaRPr lang="en-US" sz="1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knyta ihop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Grupper är inte bra eller dåliga en gång för alla – de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utvecklas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och de kan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ledaren skapar dessa förutsättningar bygger hen samtidigt en miljö där medlemmarna kan känna sig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motiverade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Motivation, samspel och ledning hänger ihop – allt uppstår i relationerna i gruppen.</a:t>
            </a:r>
            <a:endParaRPr lang="en-US" sz="16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Gruppobservation – fasanalys och redovisning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10 · Examinationspass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Plocka fram och ordna dina noteringar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Placera gruppen du följt mot de fem stadierna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Belägg varje fas med konkreta iakttagelser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Skriv samman, redovisa och ge återkoppling</a:t>
            </a:r>
            <a:endParaRPr lang="en-US" sz="16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Grupputvecklingens fem stadier – en återblick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Placera gruppen du följt i ett av stadierna – och belägg det med något du faktiskt sett.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7225" y="1882648"/>
            <a:ext cx="368955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Herzbergs tvåfaktorteori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skilda slags faktorer i arbetslivet – hygienfaktorer och motivationsfaktorer: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882648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Herzbergs poäng – och källkritiken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853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Tillfredsställelse och vantrivsel 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oberoende dimensioner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inte två ändar på samma skala.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Motsatsen till vantrivsel är alltså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frånvaro av vantrivsel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inte trivsel.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Källkritik: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metoden (anställda återgav minnesvärda händelser) har kritiserats för att styra resultaten.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Också denna teori är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 att tänka med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inte ett facit.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 – process och självbestämmande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2 · Motivation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647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 motiverar till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motivation uppstår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Vrooms förväntningsteori: förväntan × instrumentalitet × valens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motivationen blir noll om en faktor är noll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Inre och yttre motivation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behoven: autonomi, kompetens, samhörighet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63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</vt:vector>
  </TitlesOfParts>
  <Company>ledarskap.net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 och grupp — bildspel</dc:title>
  <dc:subject>PptxGenJS Presentation</dc:subject>
  <dc:creator>Ledarskap och organisation</dc:creator>
  <cp:lastModifiedBy>Ledarskap och organisation</cp:lastModifiedBy>
  <cp:revision>1</cp:revision>
  <dcterms:created xsi:type="dcterms:W3CDTF">2026-08-19T05:19:27Z</dcterms:created>
  <dcterms:modified xsi:type="dcterms:W3CDTF">2026-08-19T05:19:27Z</dcterms:modified>
</cp:coreProperties>
</file>