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</p:sldIdLst>
  <p:notesMasterIdLst>
    <p:notesMasterId r:id="rId6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notesMaster" Target="notesMasters/notesMaster1.xml"/><Relationship Id="rId68" Type="http://schemas.openxmlformats.org/officeDocument/2006/relationships/presProps" Target="presProps.xml"/><Relationship Id="rId69" Type="http://schemas.openxmlformats.org/officeDocument/2006/relationships/viewProps" Target="viewProps.xml"/><Relationship Id="rId70" Type="http://schemas.openxmlformats.org/officeDocument/2006/relationships/theme" Target="theme/theme1.xml"/><Relationship Id="rId7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Kommunikationens grundmodell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 · Så går ett budskap fram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händer mellan den som säger något och den som hör det?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Sändare, budskap, kanal och mottagare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koda och att avkoda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Återkopplingen – och skillnaden mellan envägs och tvåvägs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 i modellen sitter bruset?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Bruset slår till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på vägen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mellan sändare och mottagare – och återkopplingen är det som avslöjar att något gått fel.</a:t>
            </a:r>
            <a:endParaRPr lang="en-US" sz="1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0974" y="1882648"/>
            <a:ext cx="4242052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Kanalvalet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Valet av kanal spelar roll.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963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kort besked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om en ändrad tid fungerar utmärkt i en chatt.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känsligt besked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till exempel kritik mot någons arbetsinsats, gör det oftast inte.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8572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Skälet: i skrift hör mottagaren varken tonfall eller kan ställa frågor direkt.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3010408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973832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När valde du senast fel kanal för ett budskap – och vad hände?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Samverkan i en organisation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3 · När informationen ska röra sig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samverkan betyder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riktningar i en organisation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Formella former och informella samtal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som händer när flödet bryts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samverkan betyder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Samverkan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= flera personer, grupper eller funktioner arbetar tillsammans mot ett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gemensamt mål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förutsätter 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information rör sig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mellan dem.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en organiserad verksamhet är kommunikation alltså sällan bara två personer som pratar.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riktningar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Kommunikationen går åt flera håll samtidigt: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ledning och medarbetare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avdelningar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kollegor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64058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Varje riktning bär sitt eget slags information – och kan brista var för sig.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Formellt och informellt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Formella former: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möten och dokument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Informella samtal: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 korridoren eller i chatten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93751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Båda finns i varje organisation, och båda bär viktig information.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32562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Frågan är inte vilken form som är bäst, utan vem som står utanför när det viktigaste bara sägs informellt.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Mönstret känner du igen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Från arbetsområdet om gruppen: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278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Gruppens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står sällan nedskrivna – de växer fram genom det medlemmarna säger och gör.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förhandlas i samtal.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Grupptryck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förmedlas genom blickar, kommentarer och tystnad.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90068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 grundmodellens ord: en grupp är ett ständigt flöde av budskap, kanaler och återkoppling.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När flödet bryts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Fungerar flödet kan gruppen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samordna sitt arbete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nå sina mål.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Fungerar det inte uppstår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missförstånd, dubbelarbete och irritation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974088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937512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samverkan fungerar är inte en trivselfråga vid sidan av arbetet. Det är en del av själva arbetet.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Johari-fönstret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4 · Öppenhet och återkoppling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fält: öppet, blint, dolt och okänt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det öppna fältet växer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öppenheten gör med samarbetet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modell att tänka med – inte ett test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en modell för öppenhet?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Samspelet i en grupp går att utveckla – men då behöver medlemmarna veta mer om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de uppfattar varandra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Psykologerna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Joseph Luft och Harrington Ingham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presenterade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1955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en modell för just det: Johari-fönstret.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delar in det som går att veta om dig 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fält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som fyra rutor i ett fönster.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beslut som gick snett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 projektgrupp har bestämt en sak i klasschatten – trodde du.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På mötet dagen efter visar det sig att halva gruppen uppfattade beslutet tvärtom.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Ingen ljög och ingen slarvade.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Någonstans på vägen gick budskapet snett.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65887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Var? Det är vad modellen ska hjälpa oss att se.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rutor i ett fönster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78616" y="1234440"/>
            <a:ext cx="3786768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fälten innehåller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211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Öppet fält (arenan)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känt för både dig och andra: att du är bra på att hålla tidsfrister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Blint fält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känt för andra, inte för dig: att du låter otålig när du blir stressad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Dolt fält (fasaden)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känt för dig, dolt för andra: att du tycker att muntliga redovisningar är obehagliga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Okänt fält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okänt för båda: en förmåga att leda som aldrig har prövats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det öppna fältet växer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Modellens poäng är att fälten kan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ändra storlek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963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Självutlämnande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du berättar mer om dig själv → det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dolda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fältet krymper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Mottagen återkoppling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du söker och tar emot andras bild av dig → det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blinda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fältet krymper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8572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 större det öppna fältet är, desto mindre behöver gruppmedlemmarna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gissa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om varandra.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3270504"/>
            <a:ext cx="32004" cy="917448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3233928"/>
            <a:ext cx="7818120" cy="1008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som vågar säga </a:t>
            </a:r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 tycker redovisningar är jobbiga, kan någon annan börja?</a:t>
            </a:r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ger gruppen en chans att hjälpa till i stället för att misstolka tystnaden som ointresse.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Kopplingen bakåt – och en reservation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teorin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Fundamental Interpersonal Relations Orientation (FIRO)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var öppenhet det tredje behovet, det som blir möjligt först när tillhörighet och kontroll fått sina svar.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14274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Johari-fönstret visar vad den öppenheten består av i praktiken: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självutlämnande och återkoppling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827528"/>
            <a:ext cx="32004" cy="917448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790952"/>
            <a:ext cx="7818120" cy="1008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Modellen är ett pedagogiskt tankeverktyg snarare än en bevisad teori. Använd den som en karta för samtal om öppenhet – inte som ett test som mäter dig.</a:t>
            </a:r>
            <a:endParaRPr lang="en-US"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Härskartekniker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5 · När kommunikation blir makt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Berit Ås fem tekniker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de känns igen i vardagen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de är svåra att peka på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som kan göras</a:t>
            </a:r>
            <a:endParaRPr lang="en-US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 teknikerna kommer ifrån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Kommunikation kan öppna ett samspel – men den kan också användas för 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skaffa sig makt över andra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norska socialpsykologen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Berit Ås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beskrev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1978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fem härskartekniker.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 byggde vidare på ett äldre arbete av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Ingjald Nissen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som redan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1945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hade beskrivit nio tekniker, och renodlade dem till dessa fem.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91896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Modellen beskriver hur en dominerande part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underminerar andra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 grupper och i kommunikation.</a:t>
            </a:r>
            <a:endParaRPr lang="en-US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fem teknikerna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78616" y="1234440"/>
            <a:ext cx="3786768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det är viktigt att kunna namnen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Härskartekniker verkar ofta just genom att vara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svåra att peka på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som osynliggörs börjar lätt tvivla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på sig själv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 stället för på situationen.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kunna sätta ett namn på det som sker flyttar tillbaka frågan dit den hör hemma: till beteendet, inte till den som drabbas.</a:t>
            </a:r>
            <a:endParaRPr lang="en-US"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råd – och vad de inte 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5382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Känn igen tekniken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när den används, mot dig själv eller mot någon annan.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Sätt lugnt och sakligt ord på det som sker: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där förslaget kom faktiskt från Alva för en stund sedan.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Hjälps åt i gruppen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den som ser en kompis osynliggöras kan lämna tillbaka ordet.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77266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ledare har ett särskilt ansvar för att fördela ordet och markera att alla röster räknas.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3457448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3420872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här är råd, inte en färdig metod. Kapitlet anger inga etablerade motstrategier mot teknikerna.</a:t>
            </a:r>
            <a:endParaRPr lang="en-US" sz="1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När samspelet brister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6 · Från missförstånd till konflikt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Kommunikationens två ansikten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Kedjan fram till en konflikt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en konflikt egentligen 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slags frågor en motsättning kan handla om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Modellens delar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Grundläggande kommunikation kan beskrivas med en enkel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överföringsmodell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853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Sändare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den som vill få fram något, till exempel en tränare som vill flytta träningen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själva innehållet: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 börjar klockan 18 i stället för 17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vägen budskapet tar: ett meddelande, ett mejl, ett anslag i hallen, ett samtal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Mottagare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den som ska ta emot och tolka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347573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handlingar: 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att formulera budskapet i ord, 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avkoda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att tolka det.</a:t>
            </a:r>
            <a:endParaRPr lang="en-US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Kommunikationens två ansikten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Väl använd bygger den samverkan: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budskap går fram, återkoppling rättar till missförstånd och det öppna fältet växer.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Illa använd bryter den ner: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brus förvränger budskap, information undanhålls och härskartekniker tystar röster.</a:t>
            </a:r>
            <a:endParaRPr lang="en-US" sz="1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Kedjan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misslyckat budskap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blir ett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missförstånd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upprepat missförstånd blir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irritation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01066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Irritation som ingen sätter ord på kan växa till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konflikt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435352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398776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 tidigare i kedjan någon säger något, desto mindre har hunnit hända.</a:t>
            </a:r>
            <a:endParaRPr lang="en-US" sz="1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är en konflikt?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botten ligger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motsättning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parterna upplever mål, intressen eller värden som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 går att förena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och en klasskamrat vill båda hålla i samma del av redovisningen.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avdelningar vill ha samma pengar ur nästa års budget.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8572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 en motsättning är inte samma sak som ett bråk.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Oenighet är normal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överallt där människor med olika behov ska samsas om något gemensamt.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323392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konflikt växer motsättningen först när den börjar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styra känslor och handlingar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slags frågor – ett sätt att sortera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vanligt sätt att sortera konflikter är efter vad motsättningen handlar om: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Sakfrågor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vilken lösning är bäst?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Intressen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hur ska tid, pengar eller utrymme fördelas?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Värderingar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vad är rätt och viktigt?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vem ska göra vad, och vem bestämmer?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992120"/>
            <a:ext cx="32004" cy="917448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955544"/>
            <a:ext cx="7818120" cy="1008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Detta är en pedagogisk sortering, inte en fastställd lista över konflikttyper. Gränserna är glidande, och en konflikt kan rymma flera slag samtidigt.</a:t>
            </a:r>
            <a:endParaRPr lang="en-US" sz="16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sorteringen är bra för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Poängen är praktisk: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963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sakkonflikt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kan ofta mjukna av mer fakta.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värderingskonflikt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kräver snarare att parterna förstår varandras utgångspunkter.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8572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veta vad motsättningen handlar om säger alltså något om var man bör börja.</a:t>
            </a:r>
            <a:endParaRPr lang="en-US" sz="16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Är konflikter alltid av ondo?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Minns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stormfasen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att gruppen vågade visa oenighet var ett tecken på utveckling, inte på haveri.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1223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konflikt som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hanteras väl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kan skärpa argument, blottlägga verkliga problem och leda till bättre beslut.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konflikt som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ingen hanterar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stjäl energi, tystar röster och splittrar gruppen.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3142488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3105912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Frågan är inte hur du slipper konflikter, utan hur du hanterar dem.</a:t>
            </a:r>
            <a:endParaRPr lang="en-US" sz="16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gäller även utanför skolan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Arbetsgivare och fackliga organisationer driver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gemensamt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kunskapsresurser – bland annat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Suntarbetsliv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Partsrådet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med praktiknära stöd för samarbete, konflikthantering och arbetsmiljö på svenska arbetsplatser.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14274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så mycket stöd riktas just hit säger något: samspel är svårt, även för vuxna proffs, och det går att träna.</a:t>
            </a:r>
            <a:endParaRPr lang="en-US" sz="1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Konflikttriangeln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7 · Det som syns och det som ligger under ytan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består en konflikt egentligen av?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hörn: motsättning, attityd och beteende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hörnen driver varandra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Isberget – och varför det inte räcker att stoppa det som syns</a:t>
            </a:r>
            <a:endParaRPr lang="en-US" sz="16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Bråket som inte tog slut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Läraren flyttar isär två elever som bråkar. Tystnaden i klassrummet infinner sig.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Nästa vecka är de i luven på varandra igen – i korridoren, i chatten, i nästa grupparbete.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Något löstes uppenbarligen inte.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Frågan är vad.</a:t>
            </a:r>
            <a:endParaRPr lang="en-US" sz="16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hörn som hänger ihop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78616" y="1234440"/>
            <a:ext cx="3786768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Hela vägen – från sändare till mottagare och tillbaka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0974" y="1234440"/>
            <a:ext cx="4242052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hörnen 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Galtungs konflikttriangel kallas även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ABC-modellen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efter engelskans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Attitude–Behaviour–Contradiction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1278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Motsättningen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den underliggande intresse- eller målkonflikten: de mål eller värden som parterna upplever som oförenliga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Attityden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parternas antaganden, känslor och föreställningar om varandra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Beteendet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de synliga handlingarna: ord, gester, i värsta fall våld</a:t>
            </a:r>
            <a:endParaRPr lang="en-US" sz="16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Hörnen påverkar varandra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tre hörnen påverkar varandra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ömsesidigt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och en konflikt kan börja i vilket hörn som helst.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1223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kan börja 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motsättningen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två avdelningar vill ha samma pengar ur budgeten.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kan börja 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attityden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den som redan misstror en kollega tolkar snart allt kollegan gör som fientligt.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3142488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3105912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 att lösa konflikten behöver alla tre hörnen hanteras.</a:t>
            </a:r>
            <a:endParaRPr lang="en-US" sz="16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Isberget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Beteendet är den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synliga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delen ovanför ytan. Attityden och motsättningen ligger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dolda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under.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Därför räcker det inte att stoppa det synliga beteendet: de dolda hörnen driver konflikten vidare om de inte bearbetas.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Flyttas två elever isär upphör bråket i klassrummet – men finns motsättningen och attityderna kvar dyker konflikten upp igen någon annanstans.</a:t>
            </a:r>
            <a:endParaRPr lang="en-US" sz="16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annat par glasögon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583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Bolman och Deal beskriver fyra </a:t>
            </a:r>
            <a:pPr indent="0" marL="0">
              <a:buNone/>
            </a:pPr>
            <a:r>
              <a:rPr lang="en-US" sz="14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perspektiv</a:t>
            </a:r>
            <a:pPr indent="0" marL="0">
              <a:buNone/>
            </a:pPr>
            <a:r>
              <a:rPr lang="en-US" sz="14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att förstå organisationer och deras konflikter genom. Att pröva flera perspektiv på samma konflikt är god analysträning.</a:t>
            </a:r>
            <a:endParaRPr lang="en-US" sz="14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31761" y="1817624"/>
            <a:ext cx="4080478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När konflikten trappas upp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8 · Spiralen och var den kan brytas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konflikter sällan står stilla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som händer med den ursprungliga frågan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 som dras in, och när parterna slutar prata med varandra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 förloppet kan brytas</a:t>
            </a:r>
            <a:endParaRPr lang="en-US" sz="16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varv i triangeln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spydig kommentar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(beteende) bekräftar den andra partens bild av den första som otrevlig (attityd).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Bilden gör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nästa svar hårdare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vilket förstärker bilden ytterligare.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Så snurrar det. Hörnen driver varandra uppåt i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spiral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Så växer en konflikt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88924" y="1234440"/>
            <a:ext cx="3166153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som händer på vägen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Efter ett tag har den ursprungliga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sakfrågan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nästan försvunnit ur sikte. Parterna minns knappt vad allt började med, men de är helt säkra på att den andra är omöjlig.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142744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 stridsfrågor läggs till.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Fler personer dras in.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slut pratar parterna inte längre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varandra – de pratar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varandra.</a:t>
            </a:r>
            <a:endParaRPr lang="en-US" sz="16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Lärdomen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 tidigare en konflikt tas om hand, desto mindre har den hunnit växa.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kort, ärligt samtal i irritationsstadiet är nästan alltid billigare än en medling när halva gruppen valt sida.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307336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270760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Enkelt att säga. Betydligt svårare att leva efter.</a:t>
            </a:r>
            <a:endParaRPr lang="en-US" sz="16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 sätt att hantera en konflikt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9 · Thomas-Kilmann-modellen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dimensioner: bestämdhet och samarbetsvilja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 stilar att välja mellan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ingen stil är bäst i sig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Kopplingen tillbaka till triangelns tre hörn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Återkopplingen gör det till två vägar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Mottagarens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återkoppling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gör kommunikationen till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tvåvägsprocess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Först när någon svarar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okej, klockan 18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eller ser frågande ut – vet sändaren om budskapet gick fram.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963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Envägskommunikation: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sändaren talar men får inget svar. Ett anslag på en dörr.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Tvåvägskommunikation: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mottagaren svarar. Ett samtal.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3270504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3233928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Utan återkoppling kan sändaren inte veta hur budskapet togs emot.</a:t>
            </a:r>
            <a:endParaRPr lang="en-US" sz="16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dimensioner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Kenneth Thomas och Ralph Kilmann presenterade 1974 ett verktyg som beskriver fem sätt att hantera konflikter.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Stilarna placeras längs två dimensioner: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Bestämdhet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i vilken grad du försöker tillgodose dina egna intressen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Samarbetsvilja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i vilken grad du försöker tillgodose den andras intressen</a:t>
            </a:r>
            <a:endParaRPr lang="en-US" sz="16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fem stilarna i fältet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04690" y="1234440"/>
            <a:ext cx="3534620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stilarna innebär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2428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Konkurrera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bestämd, inte samarbetsvillig. Du driver din linje och försöker vinna.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Samarbeta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både bestämd och samarbetsvillig. Ni letar efter en lösning som ger båda det ni behöver.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Kompromissa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mellanläge på båda. Ni möts på halva vägen.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Undvika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varken bestämd eller samarbetsvillig. Du skjuter upp eller drar dig undan.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Anpassa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samarbetsvillig, inte bestämd. Du ger efter.</a:t>
            </a:r>
            <a:endParaRPr lang="en-US" sz="16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Ingen stil är bäst i sig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Vilken stil som är lämplig beror på situationen.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223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konkurrera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kan vara rätt när ett snabbt beslut krävs i en viktig fråga – men förgiftar samarbetet som vardagsstil.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undvika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kan vara klokt när frågan är liten eller känslorna för heta – men är förödande om det blir gruppens enda sätt att möta problem.</a:t>
            </a:r>
            <a:endParaRPr lang="en-US" sz="16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Tillbaka till triangeln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samarbeta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den stil som tydligast försöker nå alla tre hörnen.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undvika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lämnar hela isberget orört under ytan.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047240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010664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Vilken stil ligger närmast till hands för dig – och i vilka situationer skulle en annan tjäna dig bättre?</a:t>
            </a:r>
            <a:endParaRPr lang="en-US" sz="16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förebygga konflikter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10 · Att hålla hörnen små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sätt att arbeta förebyggande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tydlighet gör, och vad den inte gör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återkoppling hör hemma här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gäller även utanför skolan</a:t>
            </a:r>
            <a:endParaRPr lang="en-US" sz="16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Utgångspunkten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Allra bäst är förstås om konflikten aldrig behöver trappas upp.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 triangelns språk handlar förebyggande arbete om att hålla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hörnen små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sätt att hålla hörnen små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78616" y="1234440"/>
            <a:ext cx="3786768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de tre innebär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798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Tydlighet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klara mål, klar arbetsfördelning och klara spelregler minskar antalet frågor att bli osams om.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Kommunikation och återkoppling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bilderna av varandra prövas mot verkligheten i stället för att växa i det tysta.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Gruppens normer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en grupp som tidigt enas om hur man får låta när man tycker olika har byggt en spärr mot de spydigheter som annars driver spiralen.</a:t>
            </a:r>
            <a:endParaRPr lang="en-US" sz="16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 bara skolkunskap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svenskt arbetsliv driver arbetsgivare och fackliga organisationer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gemensamt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kunskapsresurser – bland annat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Suntarbetsliv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Partsrådet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med praktiknära stöd och verktyg för samarbete, konflikthantering och arbetsmiljö.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14274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parterna satsar gemensamt just här säger något viktigt: konflikter på arbetsplatser är normala, och det lönar sig att vara rustad innan de kommer.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Tillbaka till chattbeslutet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skrift försvann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tonfall och miner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läsare avkodade samma rader på två olika sätt.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01066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Ingen behövde göra fel för att det skulle bli fel – och därför räcker det inte att säga att budskapet var skickat.</a:t>
            </a:r>
            <a:endParaRPr lang="en-US" sz="16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Från gruppen till ledaren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11 · Arbetsområdets sista lektion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ni kan nu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Frågan som pekar framåt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reflektionen ska innehålla</a:t>
            </a:r>
            <a:endParaRPr lang="en-US" sz="16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här kan du nu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har följt hur grupper kommunicerar och samverkar – och hur deras konflikter kan förstås, hanteras och förebyggas.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kan beskriva vad en konflikt är och hur den trappas upp.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kan analysera den med konflikttriangelns tre hörn.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kan välja hanteringsstil medvetet i stället för av gammal vana.</a:t>
            </a:r>
            <a:endParaRPr lang="en-US" sz="16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Frågan som pekar framåt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underström har löpt genom hela delen: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 ser till att allt detta blir gjort?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Någon behöver fånga upp tidiga signaler på en motsättning, se till att alla röster hörs och avgöra när gruppen ska kompromissa och när den ska ta den svårare, samarbetande vägen.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7909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någon är ofta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Det är ämnet för nästa del av kursen.</a:t>
            </a:r>
            <a:endParaRPr lang="en-US" sz="16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 reflektion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Skrivs enskilt och i tystnad direkt efter uppspelet.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Analysera ert fall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med triangelns tre hörn.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Motivera gruppens stilval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och säg vad en annan stil hade gett.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hade kunnat förebygga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konflikten?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i kommunikationen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fick motsättningen att växa?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95554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får använda ditt analysprotokoll, gruppens planeringsmall och boken.</a:t>
            </a:r>
            <a:endParaRPr lang="en-US" sz="16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Nivåerna på din reflektion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som krävs för E krävs också för C och A.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2318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Du placerar fallet i triangelns tre hörn, namnger stilen med ett skäl, nämner en förebyggande åtgärd och pekar ut en konkret brist i kommunikationen.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Du binder ihop hörnen, motiverar stilvalet med situationen, knyter förebyggandet till en punkt i förloppet och kopplar kommunikationsbristen till ett begrepp.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Du väger stilvalet mot ett alternativ och säger vad ert val kostade, prövar det osäkra i din tolkning och följer kedjan från det budskap som brast.</a:t>
            </a:r>
            <a:endParaRPr lang="en-US" sz="16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Nivåerna på gruppens scener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798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Scen 1 visar ett tydligt beteende och motsättningen går att uppfatta. Scen 2 visar en hantering.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Alla tre hörnen syns i scen 1, och stilen går att namnge ur handlingen i scen 2 – utan att någon säger namnet.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Scen 2 visar också vad valet kostar, och hanteringen svarar mot just den motsättning scen 1 ställde upp.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Brus och kanalval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2 · Varför budskapet inte alltid kommer fram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brus 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former: bokstavligt, i språket, hos mottagaren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valet av kanal spelar roll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Vilket besked hör hemma var?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brus 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På vägen mellan sändare och mottagare kan störningar –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brus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försvåra överföringen.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Följden är att budskapet kan uppfattas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annorlunda än det var tänkt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Bruset är alltså inte bara ljud. Det är allt som lägger sig mellan det som sägs och det som uppfattas.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former av brus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278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Bokstavligt: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en hackig telefonlinje, sorl i ett klassrum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språket: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fackord som mottagaren inte kan, en ironisk ton som försvinner i en chatt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 mottagaren: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stress som gör att mottagaren bara lyssnar med ett halvt öra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51256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första formen märks direkt. De två andra gör det sällan.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65</Slides>
  <Notes>65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</vt:vector>
  </TitlesOfParts>
  <Company>ledarskap.net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Kommunikation, samverkan och konflikthantering — bildspel</dc:title>
  <dc:subject>PptxGenJS Presentation</dc:subject>
  <dc:creator>Ledarskap och organisation</dc:creator>
  <cp:lastModifiedBy>Ledarskap och organisation</cp:lastModifiedBy>
  <cp:revision>1</cp:revision>
  <dcterms:created xsi:type="dcterms:W3CDTF">2026-08-19T05:19:28Z</dcterms:created>
  <dcterms:modified xsi:type="dcterms:W3CDTF">2026-08-19T05:19:28Z</dcterms:modified>
</cp:coreProperties>
</file>