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slideMasters/slideMaster18.xml" ContentType="application/vnd.openxmlformats-officedocument.presentationml.slideMaster+xml"/>
  <Override PartName="/ppt/slides/slide18.xml" ContentType="application/vnd.openxmlformats-officedocument.presentationml.slide+xml"/>
  <Override PartName="/ppt/slideMasters/slideMaster19.xml" ContentType="application/vnd.openxmlformats-officedocument.presentationml.slideMaster+xml"/>
  <Override PartName="/ppt/slides/slide19.xml" ContentType="application/vnd.openxmlformats-officedocument.presentationml.slide+xml"/>
  <Override PartName="/ppt/slideMasters/slideMaster20.xml" ContentType="application/vnd.openxmlformats-officedocument.presentationml.slideMaster+xml"/>
  <Override PartName="/ppt/slides/slide20.xml" ContentType="application/vnd.openxmlformats-officedocument.presentationml.slide+xml"/>
  <Override PartName="/ppt/slideMasters/slideMaster21.xml" ContentType="application/vnd.openxmlformats-officedocument.presentationml.slideMaster+xml"/>
  <Override PartName="/ppt/slides/slide21.xml" ContentType="application/vnd.openxmlformats-officedocument.presentationml.slide+xml"/>
  <Override PartName="/ppt/slideMasters/slideMaster22.xml" ContentType="application/vnd.openxmlformats-officedocument.presentationml.slideMaster+xml"/>
  <Override PartName="/ppt/slides/slide22.xml" ContentType="application/vnd.openxmlformats-officedocument.presentationml.slide+xml"/>
  <Override PartName="/ppt/slideMasters/slideMaster23.xml" ContentType="application/vnd.openxmlformats-officedocument.presentationml.slideMaster+xml"/>
  <Override PartName="/ppt/slides/slide23.xml" ContentType="application/vnd.openxmlformats-officedocument.presentationml.slide+xml"/>
  <Override PartName="/ppt/slideMasters/slideMaster24.xml" ContentType="application/vnd.openxmlformats-officedocument.presentationml.slideMaster+xml"/>
  <Override PartName="/ppt/slides/slide24.xml" ContentType="application/vnd.openxmlformats-officedocument.presentationml.slide+xml"/>
  <Override PartName="/ppt/slideMasters/slideMaster25.xml" ContentType="application/vnd.openxmlformats-officedocument.presentationml.slideMaster+xml"/>
  <Override PartName="/ppt/slides/slide25.xml" ContentType="application/vnd.openxmlformats-officedocument.presentationml.slide+xml"/>
  <Override PartName="/ppt/slideMasters/slideMaster26.xml" ContentType="application/vnd.openxmlformats-officedocument.presentationml.slideMaster+xml"/>
  <Override PartName="/ppt/slides/slide26.xml" ContentType="application/vnd.openxmlformats-officedocument.presentationml.slide+xml"/>
  <Override PartName="/ppt/slideMasters/slideMaster27.xml" ContentType="application/vnd.openxmlformats-officedocument.presentationml.slideMaster+xml"/>
  <Override PartName="/ppt/slides/slide27.xml" ContentType="application/vnd.openxmlformats-officedocument.presentationml.slide+xml"/>
  <Override PartName="/ppt/slideMasters/slideMaster28.xml" ContentType="application/vnd.openxmlformats-officedocument.presentationml.slideMaster+xml"/>
  <Override PartName="/ppt/slides/slide28.xml" ContentType="application/vnd.openxmlformats-officedocument.presentationml.slide+xml"/>
  <Override PartName="/ppt/slideMasters/slideMaster29.xml" ContentType="application/vnd.openxmlformats-officedocument.presentationml.slideMaster+xml"/>
  <Override PartName="/ppt/slides/slide29.xml" ContentType="application/vnd.openxmlformats-officedocument.presentationml.slide+xml"/>
  <Override PartName="/ppt/slideMasters/slideMaster30.xml" ContentType="application/vnd.openxmlformats-officedocument.presentationml.slideMaster+xml"/>
  <Override PartName="/ppt/slides/slide30.xml" ContentType="application/vnd.openxmlformats-officedocument.presentationml.slide+xml"/>
  <Override PartName="/ppt/slideMasters/slideMaster31.xml" ContentType="application/vnd.openxmlformats-officedocument.presentationml.slideMaster+xml"/>
  <Override PartName="/ppt/slides/slide31.xml" ContentType="application/vnd.openxmlformats-officedocument.presentationml.slide+xml"/>
  <Override PartName="/ppt/slideMasters/slideMaster32.xml" ContentType="application/vnd.openxmlformats-officedocument.presentationml.slideMaster+xml"/>
  <Override PartName="/ppt/slides/slide32.xml" ContentType="application/vnd.openxmlformats-officedocument.presentationml.slide+xml"/>
  <Override PartName="/ppt/slideMasters/slideMaster33.xml" ContentType="application/vnd.openxmlformats-officedocument.presentationml.slideMaster+xml"/>
  <Override PartName="/ppt/slides/slide33.xml" ContentType="application/vnd.openxmlformats-officedocument.presentationml.slide+xml"/>
  <Override PartName="/ppt/slideMasters/slideMaster34.xml" ContentType="application/vnd.openxmlformats-officedocument.presentationml.slideMaster+xml"/>
  <Override PartName="/ppt/slides/slide34.xml" ContentType="application/vnd.openxmlformats-officedocument.presentationml.slide+xml"/>
  <Override PartName="/ppt/slideMasters/slideMaster35.xml" ContentType="application/vnd.openxmlformats-officedocument.presentationml.slideMaster+xml"/>
  <Override PartName="/ppt/slides/slide35.xml" ContentType="application/vnd.openxmlformats-officedocument.presentationml.slide+xml"/>
  <Override PartName="/ppt/slideMasters/slideMaster36.xml" ContentType="application/vnd.openxmlformats-officedocument.presentationml.slideMaster+xml"/>
  <Override PartName="/ppt/slides/slide36.xml" ContentType="application/vnd.openxmlformats-officedocument.presentationml.slide+xml"/>
  <Override PartName="/ppt/slideMasters/slideMaster37.xml" ContentType="application/vnd.openxmlformats-officedocument.presentationml.slideMaster+xml"/>
  <Override PartName="/ppt/slides/slide37.xml" ContentType="application/vnd.openxmlformats-officedocument.presentationml.slide+xml"/>
  <Override PartName="/ppt/slideMasters/slideMaster38.xml" ContentType="application/vnd.openxmlformats-officedocument.presentationml.slideMaster+xml"/>
  <Override PartName="/ppt/slides/slide38.xml" ContentType="application/vnd.openxmlformats-officedocument.presentationml.slide+xml"/>
  <Override PartName="/ppt/slideMasters/slideMaster39.xml" ContentType="application/vnd.openxmlformats-officedocument.presentationml.slideMaster+xml"/>
  <Override PartName="/ppt/slides/slide39.xml" ContentType="application/vnd.openxmlformats-officedocument.presentationml.slide+xml"/>
  <Override PartName="/ppt/slideMasters/slideMaster40.xml" ContentType="application/vnd.openxmlformats-officedocument.presentationml.slideMaster+xml"/>
  <Override PartName="/ppt/slides/slide40.xml" ContentType="application/vnd.openxmlformats-officedocument.presentationml.slide+xml"/>
  <Override PartName="/ppt/slideMasters/slideMaster41.xml" ContentType="application/vnd.openxmlformats-officedocument.presentationml.slideMaster+xml"/>
  <Override PartName="/ppt/slides/slide41.xml" ContentType="application/vnd.openxmlformats-officedocument.presentationml.slide+xml"/>
  <Override PartName="/ppt/slideMasters/slideMaster42.xml" ContentType="application/vnd.openxmlformats-officedocument.presentationml.slideMaster+xml"/>
  <Override PartName="/ppt/slides/slide42.xml" ContentType="application/vnd.openxmlformats-officedocument.presentationml.slide+xml"/>
  <Override PartName="/ppt/slideMasters/slideMaster43.xml" ContentType="application/vnd.openxmlformats-officedocument.presentationml.slideMaster+xml"/>
  <Override PartName="/ppt/slides/slide43.xml" ContentType="application/vnd.openxmlformats-officedocument.presentationml.slide+xml"/>
  <Override PartName="/ppt/slideMasters/slideMaster44.xml" ContentType="application/vnd.openxmlformats-officedocument.presentationml.slideMaster+xml"/>
  <Override PartName="/ppt/slides/slide44.xml" ContentType="application/vnd.openxmlformats-officedocument.presentationml.slide+xml"/>
  <Override PartName="/ppt/slideMasters/slideMaster45.xml" ContentType="application/vnd.openxmlformats-officedocument.presentationml.slideMaster+xml"/>
  <Override PartName="/ppt/slides/slide45.xml" ContentType="application/vnd.openxmlformats-officedocument.presentationml.slide+xml"/>
  <Override PartName="/ppt/slideMasters/slideMaster46.xml" ContentType="application/vnd.openxmlformats-officedocument.presentationml.slideMaster+xml"/>
  <Override PartName="/ppt/slides/slide46.xml" ContentType="application/vnd.openxmlformats-officedocument.presentationml.slide+xml"/>
  <Override PartName="/ppt/slideMasters/slideMaster47.xml" ContentType="application/vnd.openxmlformats-officedocument.presentationml.slideMaster+xml"/>
  <Override PartName="/ppt/slides/slide47.xml" ContentType="application/vnd.openxmlformats-officedocument.presentationml.slide+xml"/>
  <Override PartName="/ppt/slideMasters/slideMaster48.xml" ContentType="application/vnd.openxmlformats-officedocument.presentationml.slideMaster+xml"/>
  <Override PartName="/ppt/slides/slide48.xml" ContentType="application/vnd.openxmlformats-officedocument.presentationml.slide+xml"/>
  <Override PartName="/ppt/slideMasters/slideMaster49.xml" ContentType="application/vnd.openxmlformats-officedocument.presentationml.slideMaster+xml"/>
  <Override PartName="/ppt/slides/slide49.xml" ContentType="application/vnd.openxmlformats-officedocument.presentationml.slide+xml"/>
  <Override PartName="/ppt/slideMasters/slideMaster50.xml" ContentType="application/vnd.openxmlformats-officedocument.presentationml.slideMaster+xml"/>
  <Override PartName="/ppt/slides/slide50.xml" ContentType="application/vnd.openxmlformats-officedocument.presentationml.slide+xml"/>
  <Override PartName="/ppt/slideMasters/slideMaster51.xml" ContentType="application/vnd.openxmlformats-officedocument.presentationml.slideMaster+xml"/>
  <Override PartName="/ppt/slides/slide51.xml" ContentType="application/vnd.openxmlformats-officedocument.presentationml.slide+xml"/>
  <Override PartName="/ppt/slideMasters/slideMaster52.xml" ContentType="application/vnd.openxmlformats-officedocument.presentationml.slideMaster+xml"/>
  <Override PartName="/ppt/slides/slide52.xml" ContentType="application/vnd.openxmlformats-officedocument.presentationml.slide+xml"/>
  <Override PartName="/ppt/slideMasters/slideMaster53.xml" ContentType="application/vnd.openxmlformats-officedocument.presentationml.slideMaster+xml"/>
  <Override PartName="/ppt/slides/slide53.xml" ContentType="application/vnd.openxmlformats-officedocument.presentationml.slide+xml"/>
  <Override PartName="/ppt/slideMasters/slideMaster54.xml" ContentType="application/vnd.openxmlformats-officedocument.presentationml.slideMaster+xml"/>
  <Override PartName="/ppt/slides/slide54.xml" ContentType="application/vnd.openxmlformats-officedocument.presentationml.slide+xml"/>
  <Override PartName="/ppt/slideMasters/slideMaster55.xml" ContentType="application/vnd.openxmlformats-officedocument.presentationml.slideMaster+xml"/>
  <Override PartName="/ppt/slides/slide55.xml" ContentType="application/vnd.openxmlformats-officedocument.presentationml.slide+xml"/>
  <Override PartName="/ppt/slideMasters/slideMaster56.xml" ContentType="application/vnd.openxmlformats-officedocument.presentationml.slideMaster+xml"/>
  <Override PartName="/ppt/slides/slide56.xml" ContentType="application/vnd.openxmlformats-officedocument.presentationml.slide+xml"/>
  <Override PartName="/ppt/slideMasters/slideMaster57.xml" ContentType="application/vnd.openxmlformats-officedocument.presentationml.slideMaster+xml"/>
  <Override PartName="/ppt/slides/slide57.xml" ContentType="application/vnd.openxmlformats-officedocument.presentationml.slide+xml"/>
  <Override PartName="/ppt/slideMasters/slideMaster58.xml" ContentType="application/vnd.openxmlformats-officedocument.presentationml.slideMaster+xml"/>
  <Override PartName="/ppt/slides/slide58.xml" ContentType="application/vnd.openxmlformats-officedocument.presentationml.slide+xml"/>
  <Override PartName="/ppt/slideMasters/slideMaster59.xml" ContentType="application/vnd.openxmlformats-officedocument.presentationml.slideMaster+xml"/>
  <Override PartName="/ppt/slides/slide59.xml" ContentType="application/vnd.openxmlformats-officedocument.presentationml.slide+xml"/>
  <Override PartName="/ppt/slideMasters/slideMaster60.xml" ContentType="application/vnd.openxmlformats-officedocument.presentationml.slideMaster+xml"/>
  <Override PartName="/ppt/slides/slide60.xml" ContentType="application/vnd.openxmlformats-officedocument.presentationml.slide+xml"/>
  <Override PartName="/ppt/slideMasters/slideMaster61.xml" ContentType="application/vnd.openxmlformats-officedocument.presentationml.slideMaster+xml"/>
  <Override PartName="/ppt/slides/slide61.xml" ContentType="application/vnd.openxmlformats-officedocument.presentationml.slide+xml"/>
  <Override PartName="/ppt/slideMasters/slideMaster62.xml" ContentType="application/vnd.openxmlformats-officedocument.presentationml.slideMaster+xml"/>
  <Override PartName="/ppt/slides/slide62.xml" ContentType="application/vnd.openxmlformats-officedocument.presentationml.slide+xml"/>
  <Override PartName="/ppt/slideMasters/slideMaster63.xml" ContentType="application/vnd.openxmlformats-officedocument.presentationml.slideMaster+xml"/>
  <Override PartName="/ppt/slides/slide63.xml" ContentType="application/vnd.openxmlformats-officedocument.presentationml.slide+xml"/>
  <Override PartName="/ppt/slideMasters/slideMaster64.xml" ContentType="application/vnd.openxmlformats-officedocument.presentationml.slideMaster+xml"/>
  <Override PartName="/ppt/slides/slide64.xml" ContentType="application/vnd.openxmlformats-officedocument.presentationml.slide+xml"/>
  <Override PartName="/ppt/slideMasters/slideMaster65.xml" ContentType="application/vnd.openxmlformats-officedocument.presentationml.slideMaster+xml"/>
  <Override PartName="/ppt/slides/slide65.xml" ContentType="application/vnd.openxmlformats-officedocument.presentationml.slide+xml"/>
  <Override PartName="/ppt/slideMasters/slideMaster66.xml" ContentType="application/vnd.openxmlformats-officedocument.presentationml.slideMaster+xml"/>
  <Override PartName="/ppt/slides/slide66.xml" ContentType="application/vnd.openxmlformats-officedocument.presentationml.slide+xml"/>
  <Override PartName="/ppt/slideMasters/slideMaster67.xml" ContentType="application/vnd.openxmlformats-officedocument.presentationml.slideMaster+xml"/>
  <Override PartName="/ppt/slides/slide67.xml" ContentType="application/vnd.openxmlformats-officedocument.presentationml.slide+xml"/>
  <Override PartName="/ppt/slideMasters/slideMaster68.xml" ContentType="application/vnd.openxmlformats-officedocument.presentationml.slideMaster+xml"/>
  <Override PartName="/ppt/slides/slide6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53.xml" ContentType="application/vnd.openxmlformats-officedocument.presentationml.notesSlide+xml"/>
  <Override PartName="/ppt/notesSlides/notesSlide54.xml" ContentType="application/vnd.openxmlformats-officedocument.presentationml.notesSlide+xml"/>
  <Override PartName="/ppt/notesSlides/notesSlide55.xml" ContentType="application/vnd.openxmlformats-officedocument.presentationml.notesSlide+xml"/>
  <Override PartName="/ppt/notesSlides/notesSlide56.xml" ContentType="application/vnd.openxmlformats-officedocument.presentationml.notesSlide+xml"/>
  <Override PartName="/ppt/notesSlides/notesSlide57.xml" ContentType="application/vnd.openxmlformats-officedocument.presentationml.notesSlide+xml"/>
  <Override PartName="/ppt/notesSlides/notesSlide58.xml" ContentType="application/vnd.openxmlformats-officedocument.presentationml.notesSlide+xml"/>
  <Override PartName="/ppt/notesSlides/notesSlide59.xml" ContentType="application/vnd.openxmlformats-officedocument.presentationml.notesSlide+xml"/>
  <Override PartName="/ppt/notesSlides/notesSlide60.xml" ContentType="application/vnd.openxmlformats-officedocument.presentationml.notesSlide+xml"/>
  <Override PartName="/ppt/notesSlides/notesSlide61.xml" ContentType="application/vnd.openxmlformats-officedocument.presentationml.notesSlide+xml"/>
  <Override PartName="/ppt/notesSlides/notesSlide62.xml" ContentType="application/vnd.openxmlformats-officedocument.presentationml.notesSlide+xml"/>
  <Override PartName="/ppt/notesSlides/notesSlide63.xml" ContentType="application/vnd.openxmlformats-officedocument.presentationml.notesSlide+xml"/>
  <Override PartName="/ppt/notesSlides/notesSlide64.xml" ContentType="application/vnd.openxmlformats-officedocument.presentationml.notesSlide+xml"/>
  <Override PartName="/ppt/notesSlides/notesSlide65.xml" ContentType="application/vnd.openxmlformats-officedocument.presentationml.notesSlide+xml"/>
  <Override PartName="/ppt/notesSlides/notesSlide66.xml" ContentType="application/vnd.openxmlformats-officedocument.presentationml.notesSlide+xml"/>
  <Override PartName="/ppt/notesSlides/notesSlide67.xml" ContentType="application/vnd.openxmlformats-officedocument.presentationml.notesSlide+xml"/>
  <Override PartName="/ppt/notesSlides/notesSlide6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  <p:sldId id="296" r:id="rId42"/>
    <p:sldId id="297" r:id="rId43"/>
    <p:sldId id="298" r:id="rId44"/>
    <p:sldId id="299" r:id="rId45"/>
    <p:sldId id="300" r:id="rId46"/>
    <p:sldId id="301" r:id="rId47"/>
    <p:sldId id="302" r:id="rId48"/>
    <p:sldId id="303" r:id="rId49"/>
    <p:sldId id="304" r:id="rId50"/>
    <p:sldId id="305" r:id="rId51"/>
    <p:sldId id="306" r:id="rId52"/>
    <p:sldId id="307" r:id="rId53"/>
    <p:sldId id="308" r:id="rId54"/>
    <p:sldId id="309" r:id="rId55"/>
    <p:sldId id="310" r:id="rId56"/>
    <p:sldId id="311" r:id="rId57"/>
    <p:sldId id="312" r:id="rId58"/>
    <p:sldId id="313" r:id="rId59"/>
    <p:sldId id="314" r:id="rId60"/>
    <p:sldId id="315" r:id="rId61"/>
    <p:sldId id="316" r:id="rId62"/>
    <p:sldId id="317" r:id="rId63"/>
    <p:sldId id="318" r:id="rId64"/>
    <p:sldId id="319" r:id="rId65"/>
    <p:sldId id="320" r:id="rId66"/>
    <p:sldId id="321" r:id="rId67"/>
    <p:sldId id="322" r:id="rId68"/>
    <p:sldId id="323" r:id="rId69"/>
  </p:sldIdLst>
  <p:notesMasterIdLst>
    <p:notesMasterId r:id="rId70"/>
  </p:notesMasterIdLst>
  <p:sldSz cx="9144000" cy="5143500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40" Type="http://schemas.openxmlformats.org/officeDocument/2006/relationships/slide" Target="slides/slide39.xml"/><Relationship Id="rId41" Type="http://schemas.openxmlformats.org/officeDocument/2006/relationships/slide" Target="slides/slide40.xml"/><Relationship Id="rId42" Type="http://schemas.openxmlformats.org/officeDocument/2006/relationships/slide" Target="slides/slide41.xml"/><Relationship Id="rId43" Type="http://schemas.openxmlformats.org/officeDocument/2006/relationships/slide" Target="slides/slide42.xml"/><Relationship Id="rId44" Type="http://schemas.openxmlformats.org/officeDocument/2006/relationships/slide" Target="slides/slide43.xml"/><Relationship Id="rId45" Type="http://schemas.openxmlformats.org/officeDocument/2006/relationships/slide" Target="slides/slide44.xml"/><Relationship Id="rId46" Type="http://schemas.openxmlformats.org/officeDocument/2006/relationships/slide" Target="slides/slide45.xml"/><Relationship Id="rId47" Type="http://schemas.openxmlformats.org/officeDocument/2006/relationships/slide" Target="slides/slide46.xml"/><Relationship Id="rId48" Type="http://schemas.openxmlformats.org/officeDocument/2006/relationships/slide" Target="slides/slide47.xml"/><Relationship Id="rId49" Type="http://schemas.openxmlformats.org/officeDocument/2006/relationships/slide" Target="slides/slide48.xml"/><Relationship Id="rId50" Type="http://schemas.openxmlformats.org/officeDocument/2006/relationships/slide" Target="slides/slide49.xml"/><Relationship Id="rId51" Type="http://schemas.openxmlformats.org/officeDocument/2006/relationships/slide" Target="slides/slide50.xml"/><Relationship Id="rId52" Type="http://schemas.openxmlformats.org/officeDocument/2006/relationships/slide" Target="slides/slide51.xml"/><Relationship Id="rId53" Type="http://schemas.openxmlformats.org/officeDocument/2006/relationships/slide" Target="slides/slide52.xml"/><Relationship Id="rId54" Type="http://schemas.openxmlformats.org/officeDocument/2006/relationships/slide" Target="slides/slide53.xml"/><Relationship Id="rId55" Type="http://schemas.openxmlformats.org/officeDocument/2006/relationships/slide" Target="slides/slide54.xml"/><Relationship Id="rId56" Type="http://schemas.openxmlformats.org/officeDocument/2006/relationships/slide" Target="slides/slide55.xml"/><Relationship Id="rId57" Type="http://schemas.openxmlformats.org/officeDocument/2006/relationships/slide" Target="slides/slide56.xml"/><Relationship Id="rId58" Type="http://schemas.openxmlformats.org/officeDocument/2006/relationships/slide" Target="slides/slide57.xml"/><Relationship Id="rId59" Type="http://schemas.openxmlformats.org/officeDocument/2006/relationships/slide" Target="slides/slide58.xml"/><Relationship Id="rId60" Type="http://schemas.openxmlformats.org/officeDocument/2006/relationships/slide" Target="slides/slide59.xml"/><Relationship Id="rId61" Type="http://schemas.openxmlformats.org/officeDocument/2006/relationships/slide" Target="slides/slide60.xml"/><Relationship Id="rId62" Type="http://schemas.openxmlformats.org/officeDocument/2006/relationships/slide" Target="slides/slide61.xml"/><Relationship Id="rId63" Type="http://schemas.openxmlformats.org/officeDocument/2006/relationships/slide" Target="slides/slide62.xml"/><Relationship Id="rId64" Type="http://schemas.openxmlformats.org/officeDocument/2006/relationships/slide" Target="slides/slide63.xml"/><Relationship Id="rId65" Type="http://schemas.openxmlformats.org/officeDocument/2006/relationships/slide" Target="slides/slide64.xml"/><Relationship Id="rId66" Type="http://schemas.openxmlformats.org/officeDocument/2006/relationships/slide" Target="slides/slide65.xml"/><Relationship Id="rId67" Type="http://schemas.openxmlformats.org/officeDocument/2006/relationships/slide" Target="slides/slide66.xml"/><Relationship Id="rId68" Type="http://schemas.openxmlformats.org/officeDocument/2006/relationships/slide" Target="slides/slide67.xml"/><Relationship Id="rId69" Type="http://schemas.openxmlformats.org/officeDocument/2006/relationships/slide" Target="slides/slide68.xml"/><Relationship Id="rId70" Type="http://schemas.openxmlformats.org/officeDocument/2006/relationships/notesMaster" Target="notesMasters/notesMaster1.xml"/><Relationship Id="rId71" Type="http://schemas.openxmlformats.org/officeDocument/2006/relationships/presProps" Target="presProps.xml"/><Relationship Id="rId72" Type="http://schemas.openxmlformats.org/officeDocument/2006/relationships/viewProps" Target="viewProps.xml"/><Relationship Id="rId73" Type="http://schemas.openxmlformats.org/officeDocument/2006/relationships/theme" Target="theme/theme1.xml"/><Relationship Id="rId7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1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8.xml"/>
		</Relationships>
</file>

<file path=ppt/notesSlides/_rels/notesSlide1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9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2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0.xml"/>
		</Relationships>
</file>

<file path=ppt/notesSlides/_rels/notesSlide2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1.xml"/>
		</Relationships>
</file>

<file path=ppt/notesSlides/_rels/notesSlide2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2.xml"/>
		</Relationships>
</file>

<file path=ppt/notesSlides/_rels/notesSlide2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3.xml"/>
		</Relationships>
</file>

<file path=ppt/notesSlides/_rels/notesSlide2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4.xml"/>
		</Relationships>
</file>

<file path=ppt/notesSlides/_rels/notesSlide2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5.xml"/>
		</Relationships>
</file>

<file path=ppt/notesSlides/_rels/notesSlide2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6.xml"/>
		</Relationships>
</file>

<file path=ppt/notesSlides/_rels/notesSlide2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7.xml"/>
		</Relationships>
</file>

<file path=ppt/notesSlides/_rels/notesSlide2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8.xml"/>
		</Relationships>
</file>

<file path=ppt/notesSlides/_rels/notesSlide2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9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3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0.xml"/>
		</Relationships>
</file>

<file path=ppt/notesSlides/_rels/notesSlide3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1.xml"/>
		</Relationships>
</file>

<file path=ppt/notesSlides/_rels/notesSlide3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2.xml"/>
		</Relationships>
</file>

<file path=ppt/notesSlides/_rels/notesSlide3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3.xml"/>
		</Relationships>
</file>

<file path=ppt/notesSlides/_rels/notesSlide3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4.xml"/>
		</Relationships>
</file>

<file path=ppt/notesSlides/_rels/notesSlide3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5.xml"/>
		</Relationships>
</file>

<file path=ppt/notesSlides/_rels/notesSlide3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6.xml"/>
		</Relationships>
</file>

<file path=ppt/notesSlides/_rels/notesSlide3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7.xml"/>
		</Relationships>
</file>

<file path=ppt/notesSlides/_rels/notesSlide3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8.xml"/>
		</Relationships>
</file>

<file path=ppt/notesSlides/_rels/notesSlide3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9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4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0.xml"/>
		</Relationships>
</file>

<file path=ppt/notesSlides/_rels/notesSlide4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1.xml"/>
		</Relationships>
</file>

<file path=ppt/notesSlides/_rels/notesSlide4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2.xml"/>
		</Relationships>
</file>

<file path=ppt/notesSlides/_rels/notesSlide4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3.xml"/>
		</Relationships>
</file>

<file path=ppt/notesSlides/_rels/notesSlide4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4.xml"/>
		</Relationships>
</file>

<file path=ppt/notesSlides/_rels/notesSlide4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5.xml"/>
		</Relationships>
</file>

<file path=ppt/notesSlides/_rels/notesSlide4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6.xml"/>
		</Relationships>
</file>

<file path=ppt/notesSlides/_rels/notesSlide4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7.xml"/>
		</Relationships>
</file>

<file path=ppt/notesSlides/_rels/notesSlide4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8.xml"/>
		</Relationships>
</file>

<file path=ppt/notesSlides/_rels/notesSlide4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9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5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0.xml"/>
		</Relationships>
</file>

<file path=ppt/notesSlides/_rels/notesSlide5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1.xml"/>
		</Relationships>
</file>

<file path=ppt/notesSlides/_rels/notesSlide5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2.xml"/>
		</Relationships>
</file>

<file path=ppt/notesSlides/_rels/notesSlide5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3.xml"/>
		</Relationships>
</file>

<file path=ppt/notesSlides/_rels/notesSlide5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4.xml"/>
		</Relationships>
</file>

<file path=ppt/notesSlides/_rels/notesSlide5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5.xml"/>
		</Relationships>
</file>

<file path=ppt/notesSlides/_rels/notesSlide5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6.xml"/>
		</Relationships>
</file>

<file path=ppt/notesSlides/_rels/notesSlide5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7.xml"/>
		</Relationships>
</file>

<file path=ppt/notesSlides/_rels/notesSlide5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8.xml"/>
		</Relationships>
</file>

<file path=ppt/notesSlides/_rels/notesSlide5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9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6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0.xml"/>
		</Relationships>
</file>

<file path=ppt/notesSlides/_rels/notesSlide6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1.xml"/>
		</Relationships>
</file>

<file path=ppt/notesSlides/_rels/notesSlide6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2.xml"/>
		</Relationships>
</file>

<file path=ppt/notesSlides/_rels/notesSlide6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3.xml"/>
		</Relationships>
</file>

<file path=ppt/notesSlides/_rels/notesSlide6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4.xml"/>
		</Relationships>
</file>

<file path=ppt/notesSlides/_rels/notesSlide6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5.xml"/>
		</Relationships>
</file>

<file path=ppt/notesSlides/_rels/notesSlide6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6.xml"/>
		</Relationships>
</file>

<file path=ppt/notesSlides/_rels/notesSlide6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7.xml"/>
		</Relationships>
</file>

<file path=ppt/notesSlides/_rels/notesSlide6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8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4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8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0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1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4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5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6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7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8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9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0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1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3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3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4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5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5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6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7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8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9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0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1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3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4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5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6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7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8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9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0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0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1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3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4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4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5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6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7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8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9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0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1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2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3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4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5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65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6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7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8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8046720" cy="640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2600" b="1" dirty="0">
                <a:solidFill>
                  <a:srgbClr val="3D5AF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Vad ledarskap är</a:t>
            </a:r>
            <a:endParaRPr lang="en-US" sz="2600" dirty="0"/>
          </a:p>
        </p:txBody>
      </p:sp>
      <p:sp>
        <p:nvSpPr>
          <p:cNvPr id="3" name="Text 1"/>
          <p:cNvSpPr/>
          <p:nvPr/>
        </p:nvSpPr>
        <p:spPr>
          <a:xfrm>
            <a:off x="548640" y="1234440"/>
            <a:ext cx="8046720" cy="38811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Lektion 1 · Teori, stil och roll</a:t>
            </a:r>
            <a:endParaRPr lang="en-US" sz="1600" dirty="0"/>
          </a:p>
        </p:txBody>
      </p:sp>
      <p:sp>
        <p:nvSpPr>
          <p:cNvPr id="4" name="Text 2"/>
          <p:cNvSpPr/>
          <p:nvPr/>
        </p:nvSpPr>
        <p:spPr>
          <a:xfrm>
            <a:off x="548640" y="1622552"/>
            <a:ext cx="8046720" cy="133299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buSzPct val="100000"/>
              <a:buChar char="•"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Vad ledarskap är för något</a:t>
            </a:r>
            <a:endParaRPr lang="en-US" sz="1600" dirty="0"/>
          </a:p>
          <a:p>
            <a:pPr marL="342900" indent="-342900">
              <a:buSzPct val="100000"/>
              <a:buChar char="•"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Tre ord som måste hållas isär</a:t>
            </a:r>
            <a:endParaRPr lang="en-US" sz="1600" dirty="0"/>
          </a:p>
          <a:p>
            <a:pPr marL="342900" indent="-342900">
              <a:buSzPct val="100000"/>
              <a:buChar char="•"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Att rollen växlar under ett förlopp</a:t>
            </a:r>
            <a:endParaRPr lang="en-US" sz="1600" dirty="0"/>
          </a:p>
          <a:p>
            <a:pPr marL="342900" indent="-342900">
              <a:buSzPct val="100000"/>
              <a:buChar char="•"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Hur vi ska möta teorierna i den här delen</a:t>
            </a:r>
            <a:endParaRPr lang="en-US" sz="1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8046720" cy="640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2600" b="1" dirty="0">
                <a:solidFill>
                  <a:srgbClr val="3D5AF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 tre stilarna</a:t>
            </a:r>
            <a:endParaRPr lang="en-US" sz="2600" dirty="0"/>
          </a:p>
        </p:txBody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407338" y="1234440"/>
            <a:ext cx="4329325" cy="2651760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8046720" cy="640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2600" b="1" dirty="0">
                <a:solidFill>
                  <a:srgbClr val="3D5AF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Tillbaka till påståendet</a:t>
            </a:r>
            <a:endParaRPr lang="en-US" sz="2600" dirty="0"/>
          </a:p>
        </p:txBody>
      </p:sp>
      <p:sp>
        <p:nvSpPr>
          <p:cNvPr id="3" name="Text 1"/>
          <p:cNvSpPr/>
          <p:nvPr/>
        </p:nvSpPr>
        <p:spPr>
          <a:xfrm>
            <a:off x="548640" y="1234440"/>
            <a:ext cx="8046720" cy="38811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i="1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En ledare som bestämmer allt själv får mest gjort.</a:t>
            </a:r>
            <a:endParaRPr lang="en-US" sz="1600" dirty="0"/>
          </a:p>
        </p:txBody>
      </p:sp>
      <p:sp>
        <p:nvSpPr>
          <p:cNvPr id="4" name="Text 2"/>
          <p:cNvSpPr/>
          <p:nvPr/>
        </p:nvSpPr>
        <p:spPr>
          <a:xfrm>
            <a:off x="548640" y="1622552"/>
            <a:ext cx="8046720" cy="38811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Hög produktion under övervakning är inte samma sak som hållbart arbete.</a:t>
            </a:r>
            <a:endParaRPr lang="en-US" sz="1600" dirty="0"/>
          </a:p>
        </p:txBody>
      </p:sp>
      <p:sp>
        <p:nvSpPr>
          <p:cNvPr id="5" name="Shape 3"/>
          <p:cNvSpPr/>
          <p:nvPr/>
        </p:nvSpPr>
        <p:spPr>
          <a:xfrm>
            <a:off x="548640" y="2047240"/>
            <a:ext cx="32004" cy="657352"/>
          </a:xfrm>
          <a:prstGeom prst="rect">
            <a:avLst/>
          </a:prstGeom>
          <a:solidFill>
            <a:srgbClr val="3D5AFE"/>
          </a:solidFill>
          <a:ln/>
        </p:spPr>
      </p:sp>
      <p:sp>
        <p:nvSpPr>
          <p:cNvPr id="6" name="Text 4"/>
          <p:cNvSpPr/>
          <p:nvPr/>
        </p:nvSpPr>
        <p:spPr>
          <a:xfrm>
            <a:off x="777240" y="2010664"/>
            <a:ext cx="7818120" cy="74879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i="1" dirty="0">
                <a:solidFill>
                  <a:srgbClr val="545B6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Vilken av de tre stilarna har du själv blivit ledd med – och vad gjorde det med din arbetslust?</a:t>
            </a:r>
            <a:endParaRPr lang="en-US" sz="16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8046720" cy="640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2600" b="1" dirty="0">
                <a:solidFill>
                  <a:srgbClr val="3D5AF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Människosyn: teori X och teori Y</a:t>
            </a:r>
            <a:endParaRPr lang="en-US" sz="2600" dirty="0"/>
          </a:p>
        </p:txBody>
      </p:sp>
      <p:sp>
        <p:nvSpPr>
          <p:cNvPr id="3" name="Text 1"/>
          <p:cNvSpPr/>
          <p:nvPr/>
        </p:nvSpPr>
        <p:spPr>
          <a:xfrm>
            <a:off x="548640" y="1234440"/>
            <a:ext cx="8046720" cy="38811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Lektion 3 · Ledarens antaganden om människor</a:t>
            </a:r>
            <a:endParaRPr lang="en-US" sz="1600" dirty="0"/>
          </a:p>
        </p:txBody>
      </p:sp>
      <p:sp>
        <p:nvSpPr>
          <p:cNvPr id="4" name="Text 2"/>
          <p:cNvSpPr/>
          <p:nvPr/>
        </p:nvSpPr>
        <p:spPr>
          <a:xfrm>
            <a:off x="548640" y="1622552"/>
            <a:ext cx="8046720" cy="101803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buSzPct val="100000"/>
              <a:buChar char="•"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Varför ledare väljer så olika stilar</a:t>
            </a:r>
            <a:endParaRPr lang="en-US" sz="1600" dirty="0"/>
          </a:p>
          <a:p>
            <a:pPr marL="342900" indent="-342900">
              <a:buSzPct val="100000"/>
              <a:buChar char="•"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Teori X – och teori Y</a:t>
            </a:r>
            <a:endParaRPr lang="en-US" sz="1600" dirty="0"/>
          </a:p>
          <a:p>
            <a:pPr marL="342900" indent="-342900">
              <a:buSzPct val="100000"/>
              <a:buChar char="•"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Vad antagandena har med stilvalet att göra</a:t>
            </a:r>
            <a:endParaRPr lang="en-US" sz="16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8046720" cy="640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2600" b="1" dirty="0">
                <a:solidFill>
                  <a:srgbClr val="3D5AF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Varför ledare väljer olika</a:t>
            </a:r>
            <a:endParaRPr lang="en-US" sz="2600" dirty="0"/>
          </a:p>
        </p:txBody>
      </p:sp>
      <p:sp>
        <p:nvSpPr>
          <p:cNvPr id="3" name="Text 1"/>
          <p:cNvSpPr/>
          <p:nvPr/>
        </p:nvSpPr>
        <p:spPr>
          <a:xfrm>
            <a:off x="548640" y="1234440"/>
            <a:ext cx="8046720" cy="64820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En del av svaret handlar om </a:t>
            </a:r>
            <a:pPr indent="0" marL="0">
              <a:buNone/>
            </a:pPr>
            <a:r>
              <a:rPr lang="en-US" sz="1600" b="1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människosyn</a:t>
            </a:r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: ledarens grundläggande antaganden om hur människor fungerar.</a:t>
            </a:r>
            <a:endParaRPr lang="en-US" sz="1600" dirty="0"/>
          </a:p>
        </p:txBody>
      </p:sp>
      <p:sp>
        <p:nvSpPr>
          <p:cNvPr id="4" name="Text 2"/>
          <p:cNvSpPr/>
          <p:nvPr/>
        </p:nvSpPr>
        <p:spPr>
          <a:xfrm>
            <a:off x="548640" y="1882648"/>
            <a:ext cx="8046720" cy="64820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b="1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Douglas McGregor</a:t>
            </a:r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beskrev två motsatta människosyner. Han kallade dem </a:t>
            </a:r>
            <a:pPr indent="0" marL="0">
              <a:buNone/>
            </a:pPr>
            <a:r>
              <a:rPr lang="en-US" sz="1600" b="1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teori X</a:t>
            </a:r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och </a:t>
            </a:r>
            <a:pPr indent="0" marL="0">
              <a:buNone/>
            </a:pPr>
            <a:r>
              <a:rPr lang="en-US" sz="1600" b="1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teori Y</a:t>
            </a:r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.</a:t>
            </a:r>
            <a:endParaRPr lang="en-US" sz="1600" dirty="0"/>
          </a:p>
        </p:txBody>
      </p:sp>
      <p:sp>
        <p:nvSpPr>
          <p:cNvPr id="5" name="Text 3"/>
          <p:cNvSpPr/>
          <p:nvPr/>
        </p:nvSpPr>
        <p:spPr>
          <a:xfrm>
            <a:off x="548640" y="2530856"/>
            <a:ext cx="8046720" cy="38811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Det handlar om vad ledaren </a:t>
            </a:r>
            <a:pPr indent="0" marL="0">
              <a:buNone/>
            </a:pPr>
            <a:r>
              <a:rPr lang="en-US" sz="1600" i="1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antar</a:t>
            </a:r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om människor – inte om hur människor är.</a:t>
            </a:r>
            <a:endParaRPr lang="en-US" sz="16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8046720" cy="640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2600" b="1" dirty="0">
                <a:solidFill>
                  <a:srgbClr val="3D5AF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Två motsatta uppsättningar antaganden</a:t>
            </a:r>
            <a:endParaRPr lang="en-US" sz="2600" dirty="0"/>
          </a:p>
        </p:txBody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645920" y="1234440"/>
            <a:ext cx="5852160" cy="2354559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8046720" cy="640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2600" b="1" dirty="0">
                <a:solidFill>
                  <a:srgbClr val="3D5AF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Teori X</a:t>
            </a:r>
            <a:endParaRPr lang="en-US" sz="2600" dirty="0"/>
          </a:p>
        </p:txBody>
      </p:sp>
      <p:sp>
        <p:nvSpPr>
          <p:cNvPr id="3" name="Text 1"/>
          <p:cNvSpPr/>
          <p:nvPr/>
        </p:nvSpPr>
        <p:spPr>
          <a:xfrm>
            <a:off x="548640" y="1234440"/>
            <a:ext cx="8046720" cy="127812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buSzPct val="100000"/>
              <a:buChar char="•"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Människan ogillar i grunden arbete och undviker det om hon kan</a:t>
            </a:r>
            <a:endParaRPr lang="en-US" sz="1600" dirty="0"/>
          </a:p>
          <a:p>
            <a:pPr marL="342900" indent="-342900">
              <a:buSzPct val="100000"/>
              <a:buChar char="•"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Hon antas sakna ambition och ansvarskänsla</a:t>
            </a:r>
            <a:endParaRPr lang="en-US" sz="1600" dirty="0"/>
          </a:p>
          <a:p>
            <a:pPr marL="342900" indent="-342900">
              <a:buSzPct val="100000"/>
              <a:buChar char="•"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Hon måste därför kontrolleras, dirigeras eller hotas med bestraffning för att anstränga sig</a:t>
            </a:r>
            <a:endParaRPr lang="en-US" sz="16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8046720" cy="640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2600" b="1" dirty="0">
                <a:solidFill>
                  <a:srgbClr val="3D5AF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Teori Y</a:t>
            </a:r>
            <a:endParaRPr lang="en-US" sz="2600" dirty="0"/>
          </a:p>
        </p:txBody>
      </p:sp>
      <p:sp>
        <p:nvSpPr>
          <p:cNvPr id="3" name="Text 1"/>
          <p:cNvSpPr/>
          <p:nvPr/>
        </p:nvSpPr>
        <p:spPr>
          <a:xfrm>
            <a:off x="548640" y="1234440"/>
            <a:ext cx="8046720" cy="101803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buSzPct val="100000"/>
              <a:buChar char="•"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Arbete är lika naturligt som lek och vila</a:t>
            </a:r>
            <a:endParaRPr lang="en-US" sz="1600" dirty="0"/>
          </a:p>
          <a:p>
            <a:pPr marL="342900" indent="-342900">
              <a:buSzPct val="100000"/>
              <a:buChar char="•"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Människor kan styra sig själva mot mål de känner engagemang för</a:t>
            </a:r>
            <a:endParaRPr lang="en-US" sz="1600" dirty="0"/>
          </a:p>
          <a:p>
            <a:pPr marL="342900" indent="-342900">
              <a:buSzPct val="100000"/>
              <a:buChar char="•"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Under rätta förhållanden både söker och tar de ansvar</a:t>
            </a:r>
            <a:endParaRPr lang="en-US" sz="16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8046720" cy="640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2600" b="1" dirty="0">
                <a:solidFill>
                  <a:srgbClr val="3D5AF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Kopplingen till ledarstilen</a:t>
            </a:r>
            <a:endParaRPr lang="en-US" sz="2600" dirty="0"/>
          </a:p>
        </p:txBody>
      </p:sp>
      <p:sp>
        <p:nvSpPr>
          <p:cNvPr id="3" name="Text 1"/>
          <p:cNvSpPr/>
          <p:nvPr/>
        </p:nvSpPr>
        <p:spPr>
          <a:xfrm>
            <a:off x="548640" y="1234440"/>
            <a:ext cx="8046720" cy="64820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Vilken uppsättning antaganden en ledare bär på hänger ihop med vilken ledarstil hon väljer.</a:t>
            </a:r>
            <a:endParaRPr lang="en-US" sz="1600" dirty="0"/>
          </a:p>
        </p:txBody>
      </p:sp>
      <p:sp>
        <p:nvSpPr>
          <p:cNvPr id="4" name="Text 2"/>
          <p:cNvSpPr/>
          <p:nvPr/>
        </p:nvSpPr>
        <p:spPr>
          <a:xfrm>
            <a:off x="548640" y="1882648"/>
            <a:ext cx="8046720" cy="96316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buSzPct val="100000"/>
              <a:buChar char="•"/>
            </a:pPr>
            <a:r>
              <a:rPr lang="en-US" sz="1600" b="1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Teori X</a:t>
            </a:r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ligger nära den </a:t>
            </a:r>
            <a:pPr indent="0" marL="0">
              <a:buNone/>
            </a:pPr>
            <a:r>
              <a:rPr lang="en-US" sz="1600" b="1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auktoritära</a:t>
            </a:r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stilen – kontroll framstår då som nödvändig.</a:t>
            </a:r>
            <a:endParaRPr lang="en-US" sz="1600" dirty="0"/>
          </a:p>
          <a:p>
            <a:pPr marL="342900" indent="-342900">
              <a:buSzPct val="100000"/>
              <a:buChar char="•"/>
            </a:pPr>
            <a:r>
              <a:rPr lang="en-US" sz="1600" b="1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Teori Y</a:t>
            </a:r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gör att ledaren vågar </a:t>
            </a:r>
            <a:pPr indent="0" marL="0">
              <a:buNone/>
            </a:pPr>
            <a:r>
              <a:rPr lang="en-US" sz="1600" b="1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släppa in gruppen</a:t>
            </a:r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i besluten.</a:t>
            </a:r>
            <a:endParaRPr lang="en-US" sz="1600" dirty="0"/>
          </a:p>
        </p:txBody>
      </p:sp>
      <p:sp>
        <p:nvSpPr>
          <p:cNvPr id="5" name="Shape 3"/>
          <p:cNvSpPr/>
          <p:nvPr/>
        </p:nvSpPr>
        <p:spPr>
          <a:xfrm>
            <a:off x="548640" y="2882392"/>
            <a:ext cx="32004" cy="657352"/>
          </a:xfrm>
          <a:prstGeom prst="rect">
            <a:avLst/>
          </a:prstGeom>
          <a:solidFill>
            <a:srgbClr val="3D5AFE"/>
          </a:solidFill>
          <a:ln/>
        </p:spPr>
      </p:sp>
      <p:sp>
        <p:nvSpPr>
          <p:cNvPr id="6" name="Text 4"/>
          <p:cNvSpPr/>
          <p:nvPr/>
        </p:nvSpPr>
        <p:spPr>
          <a:xfrm>
            <a:off x="777240" y="2845816"/>
            <a:ext cx="7818120" cy="74879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i="1" dirty="0">
                <a:solidFill>
                  <a:srgbClr val="545B6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Vad händer i en grupp som leds av någon som antar att den inte vill arbeta?</a:t>
            </a:r>
            <a:endParaRPr lang="en-US" sz="16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8046720" cy="640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2600" b="1" dirty="0">
                <a:solidFill>
                  <a:srgbClr val="3D5AF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Hela figuren: från antaganden till ledarstil</a:t>
            </a:r>
            <a:endParaRPr lang="en-US" sz="2600" dirty="0"/>
          </a:p>
        </p:txBody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570570" y="1234440"/>
            <a:ext cx="4002861" cy="2651760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8046720" cy="640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2600" b="1" dirty="0">
                <a:solidFill>
                  <a:srgbClr val="3D5AF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Situationsanpassat ledarskap</a:t>
            </a:r>
            <a:endParaRPr lang="en-US" sz="2600" dirty="0"/>
          </a:p>
        </p:txBody>
      </p:sp>
      <p:sp>
        <p:nvSpPr>
          <p:cNvPr id="3" name="Text 1"/>
          <p:cNvSpPr/>
          <p:nvPr/>
        </p:nvSpPr>
        <p:spPr>
          <a:xfrm>
            <a:off x="548640" y="1234440"/>
            <a:ext cx="8046720" cy="38811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Lektion 4 · Ingen stil är bäst i alla lägen</a:t>
            </a:r>
            <a:endParaRPr lang="en-US" sz="1600" dirty="0"/>
          </a:p>
        </p:txBody>
      </p:sp>
      <p:sp>
        <p:nvSpPr>
          <p:cNvPr id="4" name="Text 2"/>
          <p:cNvSpPr/>
          <p:nvPr/>
        </p:nvSpPr>
        <p:spPr>
          <a:xfrm>
            <a:off x="548640" y="1622552"/>
            <a:ext cx="8046720" cy="133299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buSzPct val="100000"/>
              <a:buChar char="•"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Finns det en bästa ledarstil?</a:t>
            </a:r>
            <a:endParaRPr lang="en-US" sz="1600" dirty="0"/>
          </a:p>
          <a:p>
            <a:pPr marL="342900" indent="-342900">
              <a:buSzPct val="100000"/>
              <a:buChar char="•"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Två dimensioner och fyra stilar</a:t>
            </a:r>
            <a:endParaRPr lang="en-US" sz="1600" dirty="0"/>
          </a:p>
          <a:p>
            <a:pPr marL="342900" indent="-342900">
              <a:buSzPct val="100000"/>
              <a:buChar char="•"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Vad mognad betyder i modellen</a:t>
            </a:r>
            <a:endParaRPr lang="en-US" sz="1600" dirty="0"/>
          </a:p>
          <a:p>
            <a:pPr marL="342900" indent="-342900">
              <a:buSzPct val="100000"/>
              <a:buChar char="•"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Ett förbehåll som hör till innehållet</a:t>
            </a:r>
            <a:endParaRPr lang="en-US" sz="1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8046720" cy="640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2600" b="1" dirty="0">
                <a:solidFill>
                  <a:srgbClr val="3D5AF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Ledarskap – en arbetsbeskrivning</a:t>
            </a:r>
            <a:endParaRPr lang="en-US" sz="2600" dirty="0"/>
          </a:p>
        </p:txBody>
      </p:sp>
      <p:sp>
        <p:nvSpPr>
          <p:cNvPr id="3" name="Text 1"/>
          <p:cNvSpPr/>
          <p:nvPr/>
        </p:nvSpPr>
        <p:spPr>
          <a:xfrm>
            <a:off x="548640" y="1234440"/>
            <a:ext cx="8046720" cy="64820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b="1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Ledarskap</a:t>
            </a:r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handlar om att påverka en grupp människor så att de tillsammans når uppsatta mål.</a:t>
            </a:r>
            <a:endParaRPr lang="en-US" sz="1600" dirty="0"/>
          </a:p>
        </p:txBody>
      </p:sp>
      <p:sp>
        <p:nvSpPr>
          <p:cNvPr id="4" name="Text 2"/>
          <p:cNvSpPr/>
          <p:nvPr/>
        </p:nvSpPr>
        <p:spPr>
          <a:xfrm>
            <a:off x="548640" y="1882648"/>
            <a:ext cx="8046720" cy="38811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Ledaren pekar ut riktningen. Det är gruppen som gör jobbet.</a:t>
            </a:r>
            <a:endParaRPr lang="en-US" sz="1600" dirty="0"/>
          </a:p>
        </p:txBody>
      </p:sp>
      <p:sp>
        <p:nvSpPr>
          <p:cNvPr id="5" name="Text 3"/>
          <p:cNvSpPr/>
          <p:nvPr/>
        </p:nvSpPr>
        <p:spPr>
          <a:xfrm>
            <a:off x="548640" y="2270760"/>
            <a:ext cx="8046720" cy="64820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Därför hänger ledarskap ihop med det du redan arbetat med: motivation och grupper.</a:t>
            </a:r>
            <a:endParaRPr lang="en-US" sz="160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8046720" cy="640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2600" b="1" dirty="0">
                <a:solidFill>
                  <a:srgbClr val="3D5AF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Finns en bästa stil?</a:t>
            </a:r>
            <a:endParaRPr lang="en-US" sz="2600" dirty="0"/>
          </a:p>
        </p:txBody>
      </p:sp>
      <p:sp>
        <p:nvSpPr>
          <p:cNvPr id="3" name="Text 1"/>
          <p:cNvSpPr/>
          <p:nvPr/>
        </p:nvSpPr>
        <p:spPr>
          <a:xfrm>
            <a:off x="548640" y="1234440"/>
            <a:ext cx="8046720" cy="38811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b="1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Paul Hersey</a:t>
            </a:r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och </a:t>
            </a:r>
            <a:pPr indent="0" marL="0">
              <a:buNone/>
            </a:pPr>
            <a:r>
              <a:rPr lang="en-US" sz="1600" b="1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Kenneth Blanchard</a:t>
            </a:r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svarade nej.</a:t>
            </a:r>
            <a:endParaRPr lang="en-US" sz="1600" dirty="0"/>
          </a:p>
        </p:txBody>
      </p:sp>
      <p:sp>
        <p:nvSpPr>
          <p:cNvPr id="4" name="Text 2"/>
          <p:cNvSpPr/>
          <p:nvPr/>
        </p:nvSpPr>
        <p:spPr>
          <a:xfrm>
            <a:off x="548640" y="1622552"/>
            <a:ext cx="8046720" cy="64820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Deras modell utgår från att ledaren bör anpassa sitt beteende efter medarbetarnas </a:t>
            </a:r>
            <a:pPr indent="0" marL="0">
              <a:buNone/>
            </a:pPr>
            <a:r>
              <a:rPr lang="en-US" sz="1600" b="1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mognad</a:t>
            </a:r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– deras utvecklingsnivå i kompetens och engagemang för uppgiften.</a:t>
            </a:r>
            <a:endParaRPr lang="en-US" sz="1600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8046720" cy="640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2600" b="1" dirty="0">
                <a:solidFill>
                  <a:srgbClr val="3D5AF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Modellens fyra stilar</a:t>
            </a:r>
            <a:endParaRPr lang="en-US" sz="2600" dirty="0"/>
          </a:p>
        </p:txBody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743257" y="1234440"/>
            <a:ext cx="3657486" cy="2651760"/>
          </a:xfrm>
          <a:prstGeom prst="rect">
            <a:avLst/>
          </a:prstGeom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8046720" cy="640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2600" b="1" dirty="0">
                <a:solidFill>
                  <a:srgbClr val="3D5AF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Två dimensioner</a:t>
            </a:r>
            <a:endParaRPr lang="en-US" sz="2600" dirty="0"/>
          </a:p>
        </p:txBody>
      </p:sp>
      <p:sp>
        <p:nvSpPr>
          <p:cNvPr id="3" name="Text 1"/>
          <p:cNvSpPr/>
          <p:nvPr/>
        </p:nvSpPr>
        <p:spPr>
          <a:xfrm>
            <a:off x="548640" y="1234440"/>
            <a:ext cx="8046720" cy="122326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buSzPct val="100000"/>
              <a:buChar char="•"/>
            </a:pPr>
            <a:r>
              <a:rPr lang="en-US" sz="1600" b="1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Styrande (uppgiftsinriktat)</a:t>
            </a:r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beteende: ledaren ger instruktioner och kontrollerar</a:t>
            </a:r>
            <a:endParaRPr lang="en-US" sz="1600" dirty="0"/>
          </a:p>
          <a:p>
            <a:pPr marL="342900" indent="-342900">
              <a:buSzPct val="100000"/>
              <a:buChar char="•"/>
            </a:pPr>
            <a:r>
              <a:rPr lang="en-US" sz="1600" b="1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Stödjande (relationsinriktat)</a:t>
            </a:r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beteende: ledaren lyssnar, uppmuntrar och stöttar</a:t>
            </a:r>
            <a:endParaRPr lang="en-US" sz="1600" dirty="0"/>
          </a:p>
        </p:txBody>
      </p:sp>
      <p:graphicFrame>
        <p:nvGraphicFramePr>
          <p:cNvPr id="23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2457704"/>
          <a:ext cx="8046720" cy="914400"/>
        </p:xfrm>
        <a:graphic>
          <a:graphicData uri="http://schemas.openxmlformats.org/drawingml/2006/table">
            <a:tbl>
              <a:tblPr/>
              <a:tblGrid>
                <a:gridCol w="2682240"/>
                <a:gridCol w="2682240"/>
                <a:gridCol w="2682240"/>
              </a:tblGrid>
              <a:tr h="292608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400" b="1" dirty="0">
                          <a:solidFill>
                            <a:srgbClr val="FFFFFF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Stil</a:t>
                      </a:r>
                      <a:endParaRPr lang="en-US" sz="14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DE1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E1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E1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E1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D5AFE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400" b="1" dirty="0">
                          <a:solidFill>
                            <a:srgbClr val="FFFFFF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Styrning</a:t>
                      </a:r>
                      <a:endParaRPr lang="en-US" sz="14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DE1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E1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E1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E1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D5AFE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400" b="1" dirty="0">
                          <a:solidFill>
                            <a:srgbClr val="FFFFFF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Stöd</a:t>
                      </a:r>
                      <a:endParaRPr lang="en-US" sz="14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DE1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E1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E1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E1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D5AFE"/>
                    </a:solidFill>
                  </a:tcPr>
                </a:tc>
              </a:tr>
              <a:tr h="292608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400" dirty="0">
                          <a:solidFill>
                            <a:srgbClr val="1C213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Instruerande</a:t>
                      </a:r>
                      <a:endParaRPr lang="en-US" sz="14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DE1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E1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E1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E1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400" dirty="0">
                          <a:solidFill>
                            <a:srgbClr val="1C213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mycket</a:t>
                      </a:r>
                      <a:endParaRPr lang="en-US" sz="14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DE1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E1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E1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E1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400" dirty="0">
                          <a:solidFill>
                            <a:srgbClr val="1C213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lite</a:t>
                      </a:r>
                      <a:endParaRPr lang="en-US" sz="14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DE1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E1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E1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E1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2608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400" dirty="0">
                          <a:solidFill>
                            <a:srgbClr val="1C213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Säljande eller coachande</a:t>
                      </a:r>
                      <a:endParaRPr lang="en-US" sz="14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DE1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E1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E1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E1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400" dirty="0">
                          <a:solidFill>
                            <a:srgbClr val="1C213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mycket</a:t>
                      </a:r>
                      <a:endParaRPr lang="en-US" sz="14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DE1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E1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E1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E1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400" dirty="0">
                          <a:solidFill>
                            <a:srgbClr val="1C213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mycket</a:t>
                      </a:r>
                      <a:endParaRPr lang="en-US" sz="14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DE1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E1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E1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E1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2608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400" dirty="0">
                          <a:solidFill>
                            <a:srgbClr val="1C213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Deltagande</a:t>
                      </a:r>
                      <a:endParaRPr lang="en-US" sz="14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DE1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E1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E1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E1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400" dirty="0">
                          <a:solidFill>
                            <a:srgbClr val="1C213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lite</a:t>
                      </a:r>
                      <a:endParaRPr lang="en-US" sz="14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DE1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E1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E1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E1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400" dirty="0">
                          <a:solidFill>
                            <a:srgbClr val="1C213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mycket</a:t>
                      </a:r>
                      <a:endParaRPr lang="en-US" sz="14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DE1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E1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E1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E1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2608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400" dirty="0">
                          <a:solidFill>
                            <a:srgbClr val="1C213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Delegerande</a:t>
                      </a:r>
                      <a:endParaRPr lang="en-US" sz="14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DE1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E1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E1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E1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400" dirty="0">
                          <a:solidFill>
                            <a:srgbClr val="1C213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lite</a:t>
                      </a:r>
                      <a:endParaRPr lang="en-US" sz="14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DE1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E1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E1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E1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400" dirty="0">
                          <a:solidFill>
                            <a:srgbClr val="1C213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lite</a:t>
                      </a:r>
                      <a:endParaRPr lang="en-US" sz="14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DE1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E1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E1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E1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8046720" cy="640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2600" b="1" dirty="0">
                <a:solidFill>
                  <a:srgbClr val="3D5AF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Från första dagen till en månad senare</a:t>
            </a:r>
            <a:endParaRPr lang="en-US" sz="2600" dirty="0"/>
          </a:p>
        </p:txBody>
      </p:sp>
      <p:sp>
        <p:nvSpPr>
          <p:cNvPr id="3" name="Text 1"/>
          <p:cNvSpPr/>
          <p:nvPr/>
        </p:nvSpPr>
        <p:spPr>
          <a:xfrm>
            <a:off x="548640" y="1234440"/>
            <a:ext cx="8046720" cy="64820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b="1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Grundtanken:</a:t>
            </a:r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låg mognad matchas mot mer styrning, hög mognad mot mer delegering.</a:t>
            </a:r>
            <a:endParaRPr lang="en-US" sz="1600" dirty="0"/>
          </a:p>
        </p:txBody>
      </p:sp>
      <p:sp>
        <p:nvSpPr>
          <p:cNvPr id="4" name="Text 2"/>
          <p:cNvSpPr/>
          <p:nvPr/>
        </p:nvSpPr>
        <p:spPr>
          <a:xfrm>
            <a:off x="548640" y="1882648"/>
            <a:ext cx="8046720" cy="64820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Första dagen på ett sommarjobb i ett kafé behöver du tydliga instruktioner – var sakerna står, hur kassan fungerar. En </a:t>
            </a:r>
            <a:pPr indent="0" marL="0">
              <a:buNone/>
            </a:pPr>
            <a:r>
              <a:rPr lang="en-US" sz="1600" b="1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instruerande</a:t>
            </a:r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stil känns hjälpsam.</a:t>
            </a:r>
            <a:endParaRPr lang="en-US" sz="1600" dirty="0"/>
          </a:p>
        </p:txBody>
      </p:sp>
      <p:sp>
        <p:nvSpPr>
          <p:cNvPr id="5" name="Text 3"/>
          <p:cNvSpPr/>
          <p:nvPr/>
        </p:nvSpPr>
        <p:spPr>
          <a:xfrm>
            <a:off x="548640" y="2530856"/>
            <a:ext cx="8046720" cy="64820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Efter en månad kan samma detaljstyrning upplevas som misstro. Nu passar en </a:t>
            </a:r>
            <a:pPr indent="0" marL="0">
              <a:buNone/>
            </a:pPr>
            <a:r>
              <a:rPr lang="en-US" sz="1600" b="1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deltagande</a:t>
            </a:r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eller </a:t>
            </a:r>
            <a:pPr indent="0" marL="0">
              <a:buNone/>
            </a:pPr>
            <a:r>
              <a:rPr lang="en-US" sz="1600" b="1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delegerande</a:t>
            </a:r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stil bättre.</a:t>
            </a:r>
            <a:endParaRPr lang="en-US" sz="1600" dirty="0"/>
          </a:p>
        </p:txBody>
      </p:sp>
      <p:sp>
        <p:nvSpPr>
          <p:cNvPr id="6" name="Text 4"/>
          <p:cNvSpPr/>
          <p:nvPr/>
        </p:nvSpPr>
        <p:spPr>
          <a:xfrm>
            <a:off x="548640" y="3179064"/>
            <a:ext cx="8046720" cy="38811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Samma medarbetare, samma chef – olika situationer kräver olika ledarskap.</a:t>
            </a:r>
            <a:endParaRPr lang="en-US" sz="1600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8046720" cy="640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2600" b="1" dirty="0">
                <a:solidFill>
                  <a:srgbClr val="3D5AF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Ett förbehåll som hör till innehållet</a:t>
            </a:r>
            <a:endParaRPr lang="en-US" sz="2600" dirty="0"/>
          </a:p>
        </p:txBody>
      </p:sp>
      <p:sp>
        <p:nvSpPr>
          <p:cNvPr id="3" name="Text 1"/>
          <p:cNvSpPr/>
          <p:nvPr/>
        </p:nvSpPr>
        <p:spPr>
          <a:xfrm>
            <a:off x="548640" y="1234440"/>
            <a:ext cx="8046720" cy="38811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Modellen är mycket spridd och pedagogiskt användbar.</a:t>
            </a:r>
            <a:endParaRPr lang="en-US" sz="1600" dirty="0"/>
          </a:p>
        </p:txBody>
      </p:sp>
      <p:sp>
        <p:nvSpPr>
          <p:cNvPr id="4" name="Text 2"/>
          <p:cNvSpPr/>
          <p:nvPr/>
        </p:nvSpPr>
        <p:spPr>
          <a:xfrm>
            <a:off x="548640" y="1622552"/>
            <a:ext cx="8046720" cy="38811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Men den har fått </a:t>
            </a:r>
            <a:pPr indent="0" marL="0">
              <a:buNone/>
            </a:pPr>
            <a:r>
              <a:rPr lang="en-US" sz="1600" b="1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begränsat stöd i senare empirisk forskning</a:t>
            </a:r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.</a:t>
            </a:r>
            <a:endParaRPr lang="en-US" sz="1600" dirty="0"/>
          </a:p>
        </p:txBody>
      </p:sp>
      <p:sp>
        <p:nvSpPr>
          <p:cNvPr id="5" name="Shape 3"/>
          <p:cNvSpPr/>
          <p:nvPr/>
        </p:nvSpPr>
        <p:spPr>
          <a:xfrm>
            <a:off x="548640" y="2047240"/>
            <a:ext cx="32004" cy="657352"/>
          </a:xfrm>
          <a:prstGeom prst="rect">
            <a:avLst/>
          </a:prstGeom>
          <a:solidFill>
            <a:srgbClr val="3D5AFE"/>
          </a:solidFill>
          <a:ln/>
        </p:spPr>
      </p:sp>
      <p:sp>
        <p:nvSpPr>
          <p:cNvPr id="6" name="Text 4"/>
          <p:cNvSpPr/>
          <p:nvPr/>
        </p:nvSpPr>
        <p:spPr>
          <a:xfrm>
            <a:off x="777240" y="2010664"/>
            <a:ext cx="7818120" cy="74879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i="1" dirty="0">
                <a:solidFill>
                  <a:srgbClr val="545B6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Förstå den som en modell som hjälper dig att tänka kring anpassning – inte som en bevisad teori.</a:t>
            </a:r>
            <a:endParaRPr lang="en-US" sz="1600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8046720" cy="640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2600" b="1" dirty="0">
                <a:solidFill>
                  <a:srgbClr val="3D5AF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Transaktionellt och transformativt ledarskap</a:t>
            </a:r>
            <a:endParaRPr lang="en-US" sz="2600" dirty="0"/>
          </a:p>
        </p:txBody>
      </p:sp>
      <p:sp>
        <p:nvSpPr>
          <p:cNvPr id="3" name="Text 1"/>
          <p:cNvSpPr/>
          <p:nvPr/>
        </p:nvSpPr>
        <p:spPr>
          <a:xfrm>
            <a:off x="548640" y="1234440"/>
            <a:ext cx="8046720" cy="38811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Lektion 5 · Ledarskap som byte, ledarskap som förvandling</a:t>
            </a:r>
            <a:endParaRPr lang="en-US" sz="1600" dirty="0"/>
          </a:p>
        </p:txBody>
      </p:sp>
      <p:sp>
        <p:nvSpPr>
          <p:cNvPr id="4" name="Text 2"/>
          <p:cNvSpPr/>
          <p:nvPr/>
        </p:nvSpPr>
        <p:spPr>
          <a:xfrm>
            <a:off x="548640" y="1622552"/>
            <a:ext cx="8046720" cy="133299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buSzPct val="100000"/>
              <a:buChar char="•"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Varifrån begreppsparet kommer</a:t>
            </a:r>
            <a:endParaRPr lang="en-US" sz="1600" dirty="0"/>
          </a:p>
          <a:p>
            <a:pPr marL="342900" indent="-342900">
              <a:buSzPct val="100000"/>
              <a:buChar char="•"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Utbytet: prestation mot belöning</a:t>
            </a:r>
            <a:endParaRPr lang="en-US" sz="1600" dirty="0"/>
          </a:p>
          <a:p>
            <a:pPr marL="342900" indent="-342900">
              <a:buSzPct val="100000"/>
              <a:buChar char="•"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 fyra I:na</a:t>
            </a:r>
            <a:endParaRPr lang="en-US" sz="1600" dirty="0"/>
          </a:p>
          <a:p>
            <a:pPr marL="342900" indent="-342900">
              <a:buSzPct val="100000"/>
              <a:buChar char="•"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Kopplingen tillbaka till motivationen</a:t>
            </a:r>
            <a:endParaRPr lang="en-US" sz="1600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8046720" cy="640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2600" b="1" dirty="0">
                <a:solidFill>
                  <a:srgbClr val="3D5AF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Två sätt att se på ledarskap</a:t>
            </a:r>
            <a:endParaRPr lang="en-US" sz="2600" dirty="0"/>
          </a:p>
        </p:txBody>
      </p:sp>
      <p:sp>
        <p:nvSpPr>
          <p:cNvPr id="3" name="Text 1"/>
          <p:cNvSpPr/>
          <p:nvPr/>
        </p:nvSpPr>
        <p:spPr>
          <a:xfrm>
            <a:off x="548640" y="1234440"/>
            <a:ext cx="8046720" cy="64820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Statsvetaren </a:t>
            </a:r>
            <a:pPr indent="0" marL="0">
              <a:buNone/>
            </a:pPr>
            <a:r>
              <a:rPr lang="en-US" sz="1600" b="1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James MacGregor Burns</a:t>
            </a:r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introducerade begreppsparet i boken </a:t>
            </a:r>
            <a:pPr indent="0" marL="0">
              <a:buNone/>
            </a:pPr>
            <a:r>
              <a:rPr lang="en-US" sz="1600" i="1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Leadership</a:t>
            </a:r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från </a:t>
            </a:r>
            <a:pPr indent="0" marL="0">
              <a:buNone/>
            </a:pPr>
            <a:r>
              <a:rPr lang="en-US" sz="1600" b="1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1978</a:t>
            </a:r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.</a:t>
            </a:r>
            <a:endParaRPr lang="en-US" sz="1600" dirty="0"/>
          </a:p>
        </p:txBody>
      </p:sp>
      <p:sp>
        <p:nvSpPr>
          <p:cNvPr id="4" name="Text 2"/>
          <p:cNvSpPr/>
          <p:nvPr/>
        </p:nvSpPr>
        <p:spPr>
          <a:xfrm>
            <a:off x="548640" y="1882648"/>
            <a:ext cx="8046720" cy="64820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Han beskrev </a:t>
            </a:r>
            <a:pPr indent="0" marL="0">
              <a:buNone/>
            </a:pPr>
            <a:r>
              <a:rPr lang="en-US" sz="1600" b="1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transformerande ledarskap</a:t>
            </a:r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som en process där ledare och följare höjer varandra till högre motivation och moral.</a:t>
            </a:r>
            <a:endParaRPr lang="en-US" sz="1600" dirty="0"/>
          </a:p>
        </p:txBody>
      </p:sp>
      <p:sp>
        <p:nvSpPr>
          <p:cNvPr id="5" name="Text 3"/>
          <p:cNvSpPr/>
          <p:nvPr/>
        </p:nvSpPr>
        <p:spPr>
          <a:xfrm>
            <a:off x="548640" y="2530856"/>
            <a:ext cx="8046720" cy="38811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b="1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Bernard Bass</a:t>
            </a:r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vidareutvecklade idéerna för arbetslivet.</a:t>
            </a:r>
            <a:endParaRPr lang="en-US" sz="1600"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7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8046720" cy="640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2600" b="1" dirty="0">
                <a:solidFill>
                  <a:srgbClr val="3D5AF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Byte och förvandling sida vid sida</a:t>
            </a:r>
            <a:endParaRPr lang="en-US" sz="2600" dirty="0"/>
          </a:p>
        </p:txBody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678616" y="1234440"/>
            <a:ext cx="3786768" cy="2651760"/>
          </a:xfrm>
          <a:prstGeom prst="rect">
            <a:avLst/>
          </a:prstGeom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8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8046720" cy="640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2600" b="1" dirty="0">
                <a:solidFill>
                  <a:srgbClr val="3D5AF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Ledarskap som byte</a:t>
            </a:r>
            <a:endParaRPr lang="en-US" sz="2600" dirty="0"/>
          </a:p>
        </p:txBody>
      </p:sp>
      <p:sp>
        <p:nvSpPr>
          <p:cNvPr id="3" name="Text 1"/>
          <p:cNvSpPr/>
          <p:nvPr/>
        </p:nvSpPr>
        <p:spPr>
          <a:xfrm>
            <a:off x="548640" y="1234440"/>
            <a:ext cx="8046720" cy="64820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b="1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Transaktionellt ledarskap</a:t>
            </a:r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bygger på ett utbyte – en transaktion – mellan ledare och medarbetare.</a:t>
            </a:r>
            <a:endParaRPr lang="en-US" sz="1600" dirty="0"/>
          </a:p>
        </p:txBody>
      </p:sp>
      <p:sp>
        <p:nvSpPr>
          <p:cNvPr id="4" name="Text 2"/>
          <p:cNvSpPr/>
          <p:nvPr/>
        </p:nvSpPr>
        <p:spPr>
          <a:xfrm>
            <a:off x="548640" y="1882648"/>
            <a:ext cx="8046720" cy="70307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buSzPct val="100000"/>
              <a:buChar char="•"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Prestation byts mot belöning</a:t>
            </a:r>
            <a:endParaRPr lang="en-US" sz="1600" dirty="0"/>
          </a:p>
          <a:p>
            <a:pPr marL="342900" indent="-342900">
              <a:buSzPct val="100000"/>
              <a:buChar char="•"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Avvikelser möts med korrigering eller bestraffning</a:t>
            </a:r>
            <a:endParaRPr lang="en-US" sz="1600" dirty="0"/>
          </a:p>
        </p:txBody>
      </p:sp>
      <p:sp>
        <p:nvSpPr>
          <p:cNvPr id="5" name="Text 3"/>
          <p:cNvSpPr/>
          <p:nvPr/>
        </p:nvSpPr>
        <p:spPr>
          <a:xfrm>
            <a:off x="548640" y="2585720"/>
            <a:ext cx="8046720" cy="64820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Tänk på chefen som lovar bonus när säljmålet nås och delar ut varningar när någon missköter sig.</a:t>
            </a:r>
            <a:endParaRPr lang="en-US" sz="1600" dirty="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9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8046720" cy="640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2600" b="1" dirty="0">
                <a:solidFill>
                  <a:srgbClr val="3D5AF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 fyra I:na</a:t>
            </a:r>
            <a:endParaRPr lang="en-US" sz="2600" dirty="0"/>
          </a:p>
        </p:txBody>
      </p:sp>
      <p:sp>
        <p:nvSpPr>
          <p:cNvPr id="3" name="Text 1"/>
          <p:cNvSpPr/>
          <p:nvPr/>
        </p:nvSpPr>
        <p:spPr>
          <a:xfrm>
            <a:off x="548640" y="1234440"/>
            <a:ext cx="8046720" cy="64820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b="1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Transformativt ledarskap</a:t>
            </a:r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går bortom utbytet och motiverar medarbetarna att prestera utöver förväntan.</a:t>
            </a:r>
            <a:endParaRPr lang="en-US" sz="1600" dirty="0"/>
          </a:p>
        </p:txBody>
      </p:sp>
      <p:sp>
        <p:nvSpPr>
          <p:cNvPr id="4" name="Text 2"/>
          <p:cNvSpPr/>
          <p:nvPr/>
        </p:nvSpPr>
        <p:spPr>
          <a:xfrm>
            <a:off x="548640" y="1882648"/>
            <a:ext cx="8046720" cy="133299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buSzPct val="100000"/>
              <a:buFont typeface="+mj-lt"/>
              <a:buAutoNum type="arabicPeriod" startAt="1"/>
            </a:pPr>
            <a:r>
              <a:rPr lang="en-US" sz="1600" b="1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Idealiserad påverkan</a:t>
            </a:r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– ledaren agerar förebild</a:t>
            </a:r>
            <a:endParaRPr lang="en-US" sz="1600" dirty="0"/>
          </a:p>
          <a:p>
            <a:pPr marL="342900" indent="-342900">
              <a:buSzPct val="100000"/>
              <a:buFont typeface="+mj-lt"/>
              <a:buAutoNum type="arabicPeriod" startAt="1"/>
            </a:pPr>
            <a:r>
              <a:rPr lang="en-US" sz="1600" b="1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Inspirerande motivation</a:t>
            </a:r>
            <a:endParaRPr lang="en-US" sz="1600" dirty="0"/>
          </a:p>
          <a:p>
            <a:pPr marL="342900" indent="-342900">
              <a:buSzPct val="100000"/>
              <a:buFont typeface="+mj-lt"/>
              <a:buAutoNum type="arabicPeriod" startAt="1"/>
            </a:pPr>
            <a:r>
              <a:rPr lang="en-US" sz="1600" b="1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Intellektuell stimulans</a:t>
            </a:r>
            <a:endParaRPr lang="en-US" sz="1600" dirty="0"/>
          </a:p>
          <a:p>
            <a:pPr marL="342900" indent="-342900">
              <a:buSzPct val="100000"/>
              <a:buFont typeface="+mj-lt"/>
              <a:buAutoNum type="arabicPeriod" startAt="1"/>
            </a:pPr>
            <a:r>
              <a:rPr lang="en-US" sz="1600" b="1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Individualiserad omtanke</a:t>
            </a:r>
            <a:endParaRPr lang="en-US" sz="1600" dirty="0"/>
          </a:p>
        </p:txBody>
      </p:sp>
      <p:sp>
        <p:nvSpPr>
          <p:cNvPr id="5" name="Text 3"/>
          <p:cNvSpPr/>
          <p:nvPr/>
        </p:nvSpPr>
        <p:spPr>
          <a:xfrm>
            <a:off x="548640" y="3215640"/>
            <a:ext cx="8046720" cy="64820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Skilj på nummer 2, som riktas mot gruppen och målet, och nummer 4, som riktas mot den enskilda personen.</a:t>
            </a:r>
            <a:endParaRPr lang="en-US" sz="16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8046720" cy="640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2600" b="1" dirty="0">
                <a:solidFill>
                  <a:srgbClr val="3D5AF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Tre ord som måste hållas isär</a:t>
            </a:r>
            <a:endParaRPr lang="en-US" sz="2600" dirty="0"/>
          </a:p>
        </p:txBody>
      </p:sp>
      <p:sp>
        <p:nvSpPr>
          <p:cNvPr id="3" name="Text 1"/>
          <p:cNvSpPr/>
          <p:nvPr/>
        </p:nvSpPr>
        <p:spPr>
          <a:xfrm>
            <a:off x="548640" y="1234440"/>
            <a:ext cx="8046720" cy="17983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buSzPct val="100000"/>
              <a:buChar char="•"/>
            </a:pPr>
            <a:r>
              <a:rPr lang="en-US" sz="1600" b="1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Ledarskapsteori</a:t>
            </a:r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– ett försök att förklara varför vissa ledare lyckas bättre än andra</a:t>
            </a:r>
            <a:endParaRPr lang="en-US" sz="1600" dirty="0"/>
          </a:p>
          <a:p>
            <a:pPr marL="342900" indent="-342900">
              <a:buSzPct val="100000"/>
              <a:buChar char="•"/>
            </a:pPr>
            <a:r>
              <a:rPr lang="en-US" sz="1600" b="1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Ledarstil</a:t>
            </a:r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– det typiska sättet en ledare beter sig på: hur mycket hon styr, hur mycket hon lyssnar</a:t>
            </a:r>
            <a:endParaRPr lang="en-US" sz="1600" dirty="0"/>
          </a:p>
          <a:p>
            <a:pPr marL="342900" indent="-342900">
              <a:buSzPct val="100000"/>
              <a:buChar char="•"/>
            </a:pPr>
            <a:r>
              <a:rPr lang="en-US" sz="1600" b="1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Ledarroll</a:t>
            </a:r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– de förväntningar gruppen och organisationen riktar mot den som leder</a:t>
            </a:r>
            <a:endParaRPr lang="en-US" sz="1600" dirty="0"/>
          </a:p>
        </p:txBody>
      </p:sp>
      <p:sp>
        <p:nvSpPr>
          <p:cNvPr id="4" name="Text 2"/>
          <p:cNvSpPr/>
          <p:nvPr/>
        </p:nvSpPr>
        <p:spPr>
          <a:xfrm>
            <a:off x="548640" y="3032760"/>
            <a:ext cx="8046720" cy="38811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Samma person kan behöva vara både beslutsfattare, förebild och stöd.</a:t>
            </a:r>
            <a:endParaRPr lang="en-US" sz="1600" dirty="0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0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8046720" cy="640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2600" b="1" dirty="0">
                <a:solidFill>
                  <a:srgbClr val="3D5AF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Kopplingen till motivationen</a:t>
            </a:r>
            <a:endParaRPr lang="en-US" sz="2600" dirty="0"/>
          </a:p>
        </p:txBody>
      </p:sp>
      <p:sp>
        <p:nvSpPr>
          <p:cNvPr id="3" name="Text 1"/>
          <p:cNvSpPr/>
          <p:nvPr/>
        </p:nvSpPr>
        <p:spPr>
          <a:xfrm>
            <a:off x="548640" y="1234440"/>
            <a:ext cx="8046720" cy="70307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buSzPct val="100000"/>
              <a:buChar char="•"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Det </a:t>
            </a:r>
            <a:pPr indent="0" marL="0">
              <a:buNone/>
            </a:pPr>
            <a:r>
              <a:rPr lang="en-US" sz="1600" b="1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transaktionella</a:t>
            </a:r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ledarskapet arbetar främst med </a:t>
            </a:r>
            <a:pPr indent="0" marL="0">
              <a:buNone/>
            </a:pPr>
            <a:r>
              <a:rPr lang="en-US" sz="1600" b="1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yttre</a:t>
            </a:r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drivkrafter.</a:t>
            </a:r>
            <a:endParaRPr lang="en-US" sz="1600" dirty="0"/>
          </a:p>
          <a:p>
            <a:pPr marL="342900" indent="-342900">
              <a:buSzPct val="100000"/>
              <a:buChar char="•"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Det </a:t>
            </a:r>
            <a:pPr indent="0" marL="0">
              <a:buNone/>
            </a:pPr>
            <a:r>
              <a:rPr lang="en-US" sz="1600" b="1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transformativa</a:t>
            </a:r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försöker väcka de </a:t>
            </a:r>
            <a:pPr indent="0" marL="0">
              <a:buNone/>
            </a:pPr>
            <a:r>
              <a:rPr lang="en-US" sz="1600" b="1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inre</a:t>
            </a:r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.</a:t>
            </a:r>
            <a:endParaRPr lang="en-US" sz="1600" dirty="0"/>
          </a:p>
        </p:txBody>
      </p:sp>
      <p:sp>
        <p:nvSpPr>
          <p:cNvPr id="4" name="Text 2"/>
          <p:cNvSpPr/>
          <p:nvPr/>
        </p:nvSpPr>
        <p:spPr>
          <a:xfrm>
            <a:off x="548640" y="1937512"/>
            <a:ext cx="8046720" cy="64820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En transformativ ledare får dig att vilja anstränga dig – inte för belöningen, utan för att målet känns meningsfullt och för att ledaren ser dig som person.</a:t>
            </a:r>
            <a:endParaRPr lang="en-US" sz="1600" dirty="0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8046720" cy="640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2600" b="1" dirty="0">
                <a:solidFill>
                  <a:srgbClr val="3D5AF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Utvecklande ledarskap</a:t>
            </a:r>
            <a:endParaRPr lang="en-US" sz="2600" dirty="0"/>
          </a:p>
        </p:txBody>
      </p:sp>
      <p:sp>
        <p:nvSpPr>
          <p:cNvPr id="3" name="Text 1"/>
          <p:cNvSpPr/>
          <p:nvPr/>
        </p:nvSpPr>
        <p:spPr>
          <a:xfrm>
            <a:off x="548640" y="1234440"/>
            <a:ext cx="8046720" cy="38811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Lektion 6 · Tre stilar – och beskedet att ledarskap kan skada</a:t>
            </a:r>
            <a:endParaRPr lang="en-US" sz="1600" dirty="0"/>
          </a:p>
        </p:txBody>
      </p:sp>
      <p:sp>
        <p:nvSpPr>
          <p:cNvPr id="4" name="Text 2"/>
          <p:cNvSpPr/>
          <p:nvPr/>
        </p:nvSpPr>
        <p:spPr>
          <a:xfrm>
            <a:off x="548640" y="1622552"/>
            <a:ext cx="8046720" cy="133299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buSzPct val="100000"/>
              <a:buChar char="•"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Varifrån den svenska modellen kommer</a:t>
            </a:r>
            <a:endParaRPr lang="en-US" sz="1600" dirty="0"/>
          </a:p>
          <a:p>
            <a:pPr marL="342900" indent="-342900">
              <a:buSzPct val="100000"/>
              <a:buChar char="•"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Tre saker en utvecklande ledare gör</a:t>
            </a:r>
            <a:endParaRPr lang="en-US" sz="1600" dirty="0"/>
          </a:p>
          <a:p>
            <a:pPr marL="342900" indent="-342900">
              <a:buSzPct val="100000"/>
              <a:buChar char="•"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Konventionellt och destruktivt ledarskap</a:t>
            </a:r>
            <a:endParaRPr lang="en-US" sz="1600" dirty="0"/>
          </a:p>
          <a:p>
            <a:pPr marL="342900" indent="-342900">
              <a:buSzPct val="100000"/>
              <a:buChar char="•"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Varför den destruktiva stilen finns med</a:t>
            </a:r>
            <a:endParaRPr lang="en-US" sz="1600" dirty="0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8046720" cy="640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2600" b="1" dirty="0">
                <a:solidFill>
                  <a:srgbClr val="3D5AF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Varifrån modellen kommer</a:t>
            </a:r>
            <a:endParaRPr lang="en-US" sz="2600" dirty="0"/>
          </a:p>
        </p:txBody>
      </p:sp>
      <p:sp>
        <p:nvSpPr>
          <p:cNvPr id="3" name="Text 1"/>
          <p:cNvSpPr/>
          <p:nvPr/>
        </p:nvSpPr>
        <p:spPr>
          <a:xfrm>
            <a:off x="548640" y="1234440"/>
            <a:ext cx="8046720" cy="64820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b="1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Försvarshögskolans modell utvecklande ledarskap (UL)</a:t>
            </a:r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har fått stor spridning i Sverige.</a:t>
            </a:r>
            <a:endParaRPr lang="en-US" sz="1600" dirty="0"/>
          </a:p>
        </p:txBody>
      </p:sp>
      <p:sp>
        <p:nvSpPr>
          <p:cNvPr id="4" name="Text 2"/>
          <p:cNvSpPr/>
          <p:nvPr/>
        </p:nvSpPr>
        <p:spPr>
          <a:xfrm>
            <a:off x="548640" y="1882648"/>
            <a:ext cx="8046720" cy="64820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Den bygger på </a:t>
            </a:r>
            <a:pPr indent="0" marL="0">
              <a:buNone/>
            </a:pPr>
            <a:r>
              <a:rPr lang="en-US" sz="1600" b="1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Bernard Bass</a:t>
            </a:r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teori om transformativt ledarskap – de fyra I:na från förra lektionen.</a:t>
            </a:r>
            <a:endParaRPr lang="en-US" sz="1600" dirty="0"/>
          </a:p>
        </p:txBody>
      </p:sp>
      <p:sp>
        <p:nvSpPr>
          <p:cNvPr id="5" name="Text 3"/>
          <p:cNvSpPr/>
          <p:nvPr/>
        </p:nvSpPr>
        <p:spPr>
          <a:xfrm>
            <a:off x="548640" y="2530856"/>
            <a:ext cx="8046720" cy="38811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Den utvecklades i svensk miljö av forskaren </a:t>
            </a:r>
            <a:pPr indent="0" marL="0">
              <a:buNone/>
            </a:pPr>
            <a:r>
              <a:rPr lang="en-US" sz="1600" b="1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Gerry Larsson</a:t>
            </a:r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med kollegor.</a:t>
            </a:r>
            <a:endParaRPr lang="en-US" sz="1600" dirty="0"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8046720" cy="640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2600" b="1" dirty="0">
                <a:solidFill>
                  <a:srgbClr val="3D5AF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Tre saker en utvecklande ledare gör</a:t>
            </a:r>
            <a:endParaRPr lang="en-US" sz="2600" dirty="0"/>
          </a:p>
        </p:txBody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235675" y="1234440"/>
            <a:ext cx="4672649" cy="2651760"/>
          </a:xfrm>
          <a:prstGeom prst="rect">
            <a:avLst/>
          </a:prstGeom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8046720" cy="640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2600" b="1" dirty="0">
                <a:solidFill>
                  <a:srgbClr val="3D5AF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Två andra stilar</a:t>
            </a:r>
            <a:endParaRPr lang="en-US" sz="2600" dirty="0"/>
          </a:p>
        </p:txBody>
      </p:sp>
      <p:sp>
        <p:nvSpPr>
          <p:cNvPr id="3" name="Text 1"/>
          <p:cNvSpPr/>
          <p:nvPr/>
        </p:nvSpPr>
        <p:spPr>
          <a:xfrm>
            <a:off x="548640" y="1234440"/>
            <a:ext cx="8046720" cy="122326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buSzPct val="100000"/>
              <a:buChar char="•"/>
            </a:pPr>
            <a:r>
              <a:rPr lang="en-US" sz="1600" b="1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Konventionellt ledarskap</a:t>
            </a:r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– bygger på krav, kontroll och belöning. Piska och morot.</a:t>
            </a:r>
            <a:endParaRPr lang="en-US" sz="1600" dirty="0"/>
          </a:p>
          <a:p>
            <a:pPr marL="342900" indent="-342900">
              <a:buSzPct val="100000"/>
              <a:buChar char="•"/>
            </a:pPr>
            <a:r>
              <a:rPr lang="en-US" sz="1600" b="1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Destruktivt ledarskap</a:t>
            </a:r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– ledarskapets negativa sidor, bland annat låt-gå-ledarskap.</a:t>
            </a:r>
            <a:endParaRPr lang="en-US" sz="1600" dirty="0"/>
          </a:p>
        </p:txBody>
      </p:sp>
      <p:sp>
        <p:nvSpPr>
          <p:cNvPr id="4" name="Shape 2"/>
          <p:cNvSpPr/>
          <p:nvPr/>
        </p:nvSpPr>
        <p:spPr>
          <a:xfrm>
            <a:off x="548640" y="2494280"/>
            <a:ext cx="32004" cy="397256"/>
          </a:xfrm>
          <a:prstGeom prst="rect">
            <a:avLst/>
          </a:prstGeom>
          <a:solidFill>
            <a:srgbClr val="3D5AFE"/>
          </a:solidFill>
          <a:ln/>
        </p:spPr>
      </p:sp>
      <p:sp>
        <p:nvSpPr>
          <p:cNvPr id="5" name="Text 3"/>
          <p:cNvSpPr/>
          <p:nvPr/>
        </p:nvSpPr>
        <p:spPr>
          <a:xfrm>
            <a:off x="777240" y="2457704"/>
            <a:ext cx="7818120" cy="48869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i="1" dirty="0">
                <a:solidFill>
                  <a:srgbClr val="545B6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Kan en ledare skada en grupp utan att göra något alls?</a:t>
            </a:r>
            <a:endParaRPr lang="en-US" sz="1600" dirty="0"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8046720" cy="640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2600" b="1" dirty="0">
                <a:solidFill>
                  <a:srgbClr val="3D5AF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Hela figuren: att ledarskap också kan skada</a:t>
            </a:r>
            <a:endParaRPr lang="en-US" sz="2600" dirty="0"/>
          </a:p>
        </p:txBody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743257" y="1234440"/>
            <a:ext cx="3657486" cy="2651760"/>
          </a:xfrm>
          <a:prstGeom prst="rect">
            <a:avLst/>
          </a:prstGeom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8046720" cy="640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2600" b="1" dirty="0">
                <a:solidFill>
                  <a:srgbClr val="3D5AF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Påståendet om att inte lägga sig i</a:t>
            </a:r>
            <a:endParaRPr lang="en-US" sz="2600" dirty="0"/>
          </a:p>
        </p:txBody>
      </p:sp>
      <p:sp>
        <p:nvSpPr>
          <p:cNvPr id="3" name="Text 1"/>
          <p:cNvSpPr/>
          <p:nvPr/>
        </p:nvSpPr>
        <p:spPr>
          <a:xfrm>
            <a:off x="548640" y="1234440"/>
            <a:ext cx="8046720" cy="38811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i="1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En ledare som inte lägger sig i är åtminstone inte skadlig.</a:t>
            </a:r>
            <a:endParaRPr lang="en-US" sz="1600" dirty="0"/>
          </a:p>
        </p:txBody>
      </p:sp>
      <p:sp>
        <p:nvSpPr>
          <p:cNvPr id="4" name="Text 2"/>
          <p:cNvSpPr/>
          <p:nvPr/>
        </p:nvSpPr>
        <p:spPr>
          <a:xfrm>
            <a:off x="548640" y="1622552"/>
            <a:ext cx="8046720" cy="38811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Låt-gå-ledarskapet räknas till det </a:t>
            </a:r>
            <a:pPr indent="0" marL="0">
              <a:buNone/>
            </a:pPr>
            <a:r>
              <a:rPr lang="en-US" sz="1600" b="1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destruktiva</a:t>
            </a:r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i den här modellen.</a:t>
            </a:r>
            <a:endParaRPr lang="en-US" sz="1600" dirty="0"/>
          </a:p>
        </p:txBody>
      </p:sp>
      <p:sp>
        <p:nvSpPr>
          <p:cNvPr id="5" name="Text 3"/>
          <p:cNvSpPr/>
          <p:nvPr/>
        </p:nvSpPr>
        <p:spPr>
          <a:xfrm>
            <a:off x="548640" y="2010664"/>
            <a:ext cx="8046720" cy="64820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 Iowa-studierna gav samma stil </a:t>
            </a:r>
            <a:pPr indent="0" marL="0">
              <a:buNone/>
            </a:pPr>
            <a:r>
              <a:rPr lang="en-US" sz="1600" b="1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lägst produktivitet</a:t>
            </a:r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av de tre och lämnade gruppen utan riktning.</a:t>
            </a:r>
            <a:endParaRPr lang="en-US" sz="1600" dirty="0"/>
          </a:p>
        </p:txBody>
      </p:sp>
      <p:sp>
        <p:nvSpPr>
          <p:cNvPr id="6" name="Text 4"/>
          <p:cNvSpPr/>
          <p:nvPr/>
        </p:nvSpPr>
        <p:spPr>
          <a:xfrm>
            <a:off x="548640" y="2658872"/>
            <a:ext cx="8046720" cy="64820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Det destruktiva ledarskapet lades till i modellen just för att fånga att </a:t>
            </a:r>
            <a:pPr indent="0" marL="0">
              <a:buNone/>
            </a:pPr>
            <a:r>
              <a:rPr lang="en-US" sz="1600" b="1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ledarskap också kan skada</a:t>
            </a:r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.</a:t>
            </a:r>
            <a:endParaRPr lang="en-US" sz="1600" dirty="0"/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7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8046720" cy="640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2600" b="1" dirty="0">
                <a:solidFill>
                  <a:srgbClr val="3D5AF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Vad kännetecknar ett välfungerande ledarskap?</a:t>
            </a:r>
            <a:endParaRPr lang="en-US" sz="2600" dirty="0"/>
          </a:p>
        </p:txBody>
      </p:sp>
      <p:sp>
        <p:nvSpPr>
          <p:cNvPr id="3" name="Text 1"/>
          <p:cNvSpPr/>
          <p:nvPr/>
        </p:nvSpPr>
        <p:spPr>
          <a:xfrm>
            <a:off x="548640" y="1234440"/>
            <a:ext cx="8046720" cy="38811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Lektion 7 · Fyra teorier, tre gemensamma drag</a:t>
            </a:r>
            <a:endParaRPr lang="en-US" sz="1600" dirty="0"/>
          </a:p>
        </p:txBody>
      </p:sp>
      <p:sp>
        <p:nvSpPr>
          <p:cNvPr id="4" name="Text 2"/>
          <p:cNvSpPr/>
          <p:nvPr/>
        </p:nvSpPr>
        <p:spPr>
          <a:xfrm>
            <a:off x="548640" y="1622552"/>
            <a:ext cx="8046720" cy="133299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buSzPct val="100000"/>
              <a:buChar char="•"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Finns det en rätt teori?</a:t>
            </a:r>
            <a:endParaRPr lang="en-US" sz="1600" dirty="0"/>
          </a:p>
          <a:p>
            <a:pPr marL="342900" indent="-342900">
              <a:buSzPct val="100000"/>
              <a:buChar char="•"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 tre dragen, med teorin bakom</a:t>
            </a:r>
            <a:endParaRPr lang="en-US" sz="1600" dirty="0"/>
          </a:p>
          <a:p>
            <a:pPr marL="342900" indent="-342900">
              <a:buSzPct val="100000"/>
              <a:buChar char="•"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Slutsatsen</a:t>
            </a:r>
            <a:endParaRPr lang="en-US" sz="1600" dirty="0"/>
          </a:p>
          <a:p>
            <a:pPr marL="342900" indent="-342900">
              <a:buSzPct val="100000"/>
              <a:buChar char="•"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Varför det spelar roll</a:t>
            </a:r>
            <a:endParaRPr lang="en-US" sz="1600" dirty="0"/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8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8046720" cy="640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2600" b="1" dirty="0">
                <a:solidFill>
                  <a:srgbClr val="3D5AF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Finns det en rätt teori?</a:t>
            </a:r>
            <a:endParaRPr lang="en-US" sz="2600" dirty="0"/>
          </a:p>
        </p:txBody>
      </p:sp>
      <p:sp>
        <p:nvSpPr>
          <p:cNvPr id="3" name="Text 1"/>
          <p:cNvSpPr/>
          <p:nvPr/>
        </p:nvSpPr>
        <p:spPr>
          <a:xfrm>
            <a:off x="548640" y="1234440"/>
            <a:ext cx="8046720" cy="38811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Något enkelt facit finns inte.</a:t>
            </a:r>
            <a:endParaRPr lang="en-US" sz="1600" dirty="0"/>
          </a:p>
        </p:txBody>
      </p:sp>
      <p:sp>
        <p:nvSpPr>
          <p:cNvPr id="4" name="Text 2"/>
          <p:cNvSpPr/>
          <p:nvPr/>
        </p:nvSpPr>
        <p:spPr>
          <a:xfrm>
            <a:off x="548640" y="1622552"/>
            <a:ext cx="8046720" cy="64820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Teorierna prövas ständigt mot empirisk forskning, och de fångar </a:t>
            </a:r>
            <a:pPr indent="0" marL="0">
              <a:buNone/>
            </a:pPr>
            <a:r>
              <a:rPr lang="en-US" sz="1600" b="1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olika delar av samma verklighet</a:t>
            </a:r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.</a:t>
            </a:r>
            <a:endParaRPr lang="en-US" sz="1600" dirty="0"/>
          </a:p>
        </p:txBody>
      </p:sp>
      <p:sp>
        <p:nvSpPr>
          <p:cNvPr id="5" name="Text 3"/>
          <p:cNvSpPr/>
          <p:nvPr/>
        </p:nvSpPr>
        <p:spPr>
          <a:xfrm>
            <a:off x="548640" y="2270760"/>
            <a:ext cx="8046720" cy="38811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Ändå går det att se gemensamma drag i vad som verkar fungera.</a:t>
            </a:r>
            <a:endParaRPr lang="en-US" sz="1600" dirty="0"/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9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8046720" cy="640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2600" b="1" dirty="0">
                <a:solidFill>
                  <a:srgbClr val="3D5AF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Tre drag som återkommer</a:t>
            </a:r>
            <a:endParaRPr lang="en-US" sz="2600" dirty="0"/>
          </a:p>
        </p:txBody>
      </p:sp>
      <p:sp>
        <p:nvSpPr>
          <p:cNvPr id="3" name="Text 1"/>
          <p:cNvSpPr/>
          <p:nvPr/>
        </p:nvSpPr>
        <p:spPr>
          <a:xfrm>
            <a:off x="548640" y="1234440"/>
            <a:ext cx="8046720" cy="231851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buSzPct val="100000"/>
              <a:buFont typeface="+mj-lt"/>
              <a:buAutoNum type="arabicPeriod" startAt="1"/>
            </a:pPr>
            <a:r>
              <a:rPr lang="en-US" sz="1600" b="1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Delaktighet bär längre än tvång.</a:t>
            </a:r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Den demokratiska stilen gav mer hållbar arbetslust än den auktoritära, som fungerade bara när ledaren var på plats.</a:t>
            </a:r>
            <a:endParaRPr lang="en-US" sz="1600" dirty="0"/>
          </a:p>
          <a:p>
            <a:pPr marL="342900" indent="-342900">
              <a:buSzPct val="100000"/>
              <a:buFont typeface="+mj-lt"/>
              <a:buAutoNum type="arabicPeriod" startAt="1"/>
            </a:pPr>
            <a:r>
              <a:rPr lang="en-US" sz="1600" b="1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Ledarskapet behöver anpassas.</a:t>
            </a:r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En stil som lyfter en ny och osäker grupp kan hämma en erfaren.</a:t>
            </a:r>
            <a:endParaRPr lang="en-US" sz="1600" dirty="0"/>
          </a:p>
          <a:p>
            <a:pPr marL="342900" indent="-342900">
              <a:buSzPct val="100000"/>
              <a:buFont typeface="+mj-lt"/>
              <a:buAutoNum type="arabicPeriod" startAt="1"/>
            </a:pPr>
            <a:r>
              <a:rPr lang="en-US" sz="1600" b="1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Mening bär längre än enbart belöningar.</a:t>
            </a:r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Det transformativa ledarskapet får medarbetare att prestera utöver förväntan, och den utvecklande ledarens föredöme, omtanke och inspiration lyfter insatserna över de egna kortsiktiga intressena.</a:t>
            </a:r>
            <a:endParaRPr lang="en-US" sz="16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8046720" cy="640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2600" b="1" dirty="0">
                <a:solidFill>
                  <a:srgbClr val="3D5AF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Rollen är inte statisk</a:t>
            </a:r>
            <a:endParaRPr lang="en-US" sz="2600" dirty="0"/>
          </a:p>
        </p:txBody>
      </p:sp>
      <p:sp>
        <p:nvSpPr>
          <p:cNvPr id="3" name="Text 1"/>
          <p:cNvSpPr/>
          <p:nvPr/>
        </p:nvSpPr>
        <p:spPr>
          <a:xfrm>
            <a:off x="548640" y="1234440"/>
            <a:ext cx="8046720" cy="38811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En tränare kan under en och samma match:</a:t>
            </a:r>
            <a:endParaRPr lang="en-US" sz="1600" dirty="0"/>
          </a:p>
        </p:txBody>
      </p:sp>
      <p:sp>
        <p:nvSpPr>
          <p:cNvPr id="4" name="Text 2"/>
          <p:cNvSpPr/>
          <p:nvPr/>
        </p:nvSpPr>
        <p:spPr>
          <a:xfrm>
            <a:off x="548640" y="1622552"/>
            <a:ext cx="8046720" cy="101803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buSzPct val="100000"/>
              <a:buFont typeface="+mj-lt"/>
              <a:buAutoNum type="arabicPeriod" startAt="1"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Fatta snabba beslut</a:t>
            </a:r>
            <a:endParaRPr lang="en-US" sz="1600" dirty="0"/>
          </a:p>
          <a:p>
            <a:pPr marL="342900" indent="-342900">
              <a:buSzPct val="100000"/>
              <a:buFont typeface="+mj-lt"/>
              <a:buAutoNum type="arabicPeriod" startAt="1"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Stötta den som missade straffen</a:t>
            </a:r>
            <a:endParaRPr lang="en-US" sz="1600" dirty="0"/>
          </a:p>
          <a:p>
            <a:pPr marL="342900" indent="-342900">
              <a:buSzPct val="100000"/>
              <a:buFont typeface="+mj-lt"/>
              <a:buAutoNum type="arabicPeriod" startAt="1"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Visa lugn när pressen ökar</a:t>
            </a:r>
            <a:endParaRPr lang="en-US" sz="1600" dirty="0"/>
          </a:p>
        </p:txBody>
      </p:sp>
      <p:sp>
        <p:nvSpPr>
          <p:cNvPr id="5" name="Text 3"/>
          <p:cNvSpPr/>
          <p:nvPr/>
        </p:nvSpPr>
        <p:spPr>
          <a:xfrm>
            <a:off x="548640" y="2640584"/>
            <a:ext cx="8046720" cy="38811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Att kunna växla roll efter det gruppen behöver är i sig en del av ledarskapet.</a:t>
            </a:r>
            <a:endParaRPr lang="en-US" sz="1600" dirty="0"/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0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8046720" cy="640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2600" b="1" dirty="0">
                <a:solidFill>
                  <a:srgbClr val="3D5AF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Slutsatsen</a:t>
            </a:r>
            <a:endParaRPr lang="en-US" sz="2600" dirty="0"/>
          </a:p>
        </p:txBody>
      </p:sp>
      <p:sp>
        <p:nvSpPr>
          <p:cNvPr id="3" name="Text 1"/>
          <p:cNvSpPr/>
          <p:nvPr/>
        </p:nvSpPr>
        <p:spPr>
          <a:xfrm>
            <a:off x="548640" y="1234440"/>
            <a:ext cx="8046720" cy="64820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Ett välfungerande ledarskap är </a:t>
            </a:r>
            <a:pPr indent="0" marL="0">
              <a:buNone/>
            </a:pPr>
            <a:r>
              <a:rPr lang="en-US" sz="1600" b="1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inte en fast egenskap</a:t>
            </a:r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hos en särskild sorts människa.</a:t>
            </a:r>
            <a:endParaRPr lang="en-US" sz="1600" dirty="0"/>
          </a:p>
        </p:txBody>
      </p:sp>
      <p:sp>
        <p:nvSpPr>
          <p:cNvPr id="4" name="Text 2"/>
          <p:cNvSpPr/>
          <p:nvPr/>
        </p:nvSpPr>
        <p:spPr>
          <a:xfrm>
            <a:off x="548640" y="1882648"/>
            <a:ext cx="8046720" cy="38811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Det är ett sätt att förhålla sig till </a:t>
            </a:r>
            <a:pPr indent="0" marL="0">
              <a:buNone/>
            </a:pPr>
            <a:r>
              <a:rPr lang="en-US" sz="1600" b="1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grupp, situation och mål</a:t>
            </a:r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.</a:t>
            </a:r>
            <a:endParaRPr lang="en-US" sz="1600" dirty="0"/>
          </a:p>
        </p:txBody>
      </p:sp>
      <p:sp>
        <p:nvSpPr>
          <p:cNvPr id="5" name="Text 3"/>
          <p:cNvSpPr/>
          <p:nvPr/>
        </p:nvSpPr>
        <p:spPr>
          <a:xfrm>
            <a:off x="548640" y="2270760"/>
            <a:ext cx="8046720" cy="64820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Det gäller också ledarrollen: den som kan växla mellan att besluta, stötta och föregå med gott exempel möter fler situationer väl.</a:t>
            </a:r>
            <a:endParaRPr lang="en-US" sz="1600" dirty="0"/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8046720" cy="640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2600" b="1" dirty="0">
                <a:solidFill>
                  <a:srgbClr val="3D5AF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Varför det spelar roll</a:t>
            </a:r>
            <a:endParaRPr lang="en-US" sz="2600" dirty="0"/>
          </a:p>
        </p:txBody>
      </p:sp>
      <p:sp>
        <p:nvSpPr>
          <p:cNvPr id="3" name="Text 1"/>
          <p:cNvSpPr/>
          <p:nvPr/>
        </p:nvSpPr>
        <p:spPr>
          <a:xfrm>
            <a:off x="548640" y="1234440"/>
            <a:ext cx="8046720" cy="64820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Ledarskapet avgör om gruppens samlade kraft riktas mot målen eller läcker bort i </a:t>
            </a:r>
            <a:pPr indent="0" marL="0">
              <a:buNone/>
            </a:pPr>
            <a:r>
              <a:rPr lang="en-US" sz="1600" b="1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otydlighet, vantrivsel och konflikter</a:t>
            </a:r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.</a:t>
            </a:r>
            <a:endParaRPr lang="en-US" sz="1600" dirty="0"/>
          </a:p>
        </p:txBody>
      </p:sp>
      <p:sp>
        <p:nvSpPr>
          <p:cNvPr id="4" name="Text 2"/>
          <p:cNvSpPr/>
          <p:nvPr/>
        </p:nvSpPr>
        <p:spPr>
          <a:xfrm>
            <a:off x="548640" y="1882648"/>
            <a:ext cx="8046720" cy="122326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buSzPct val="100000"/>
              <a:buChar char="•"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En låt-gå-ledare lämnar gruppen utan riktning, med låg produktivitet som följd.</a:t>
            </a:r>
            <a:endParaRPr lang="en-US" sz="1600" dirty="0"/>
          </a:p>
          <a:p>
            <a:pPr marL="342900" indent="-342900">
              <a:buSzPct val="100000"/>
              <a:buChar char="•"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En ledare som skapar delaktighet och mening får gruppen att arbeta mot målen även när ingen kontrollerar den.</a:t>
            </a:r>
            <a:endParaRPr lang="en-US" sz="1600" dirty="0"/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8046720" cy="640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2600" b="1" dirty="0">
                <a:solidFill>
                  <a:srgbClr val="3D5AF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Självkännedom</a:t>
            </a:r>
            <a:endParaRPr lang="en-US" sz="2600" dirty="0"/>
          </a:p>
        </p:txBody>
      </p:sp>
      <p:sp>
        <p:nvSpPr>
          <p:cNvPr id="3" name="Text 1"/>
          <p:cNvSpPr/>
          <p:nvPr/>
        </p:nvSpPr>
        <p:spPr>
          <a:xfrm>
            <a:off x="548640" y="1234440"/>
            <a:ext cx="8046720" cy="38811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Lektion 8 · Ledarutvecklingens grund</a:t>
            </a:r>
            <a:endParaRPr lang="en-US" sz="1600" dirty="0"/>
          </a:p>
        </p:txBody>
      </p:sp>
      <p:sp>
        <p:nvSpPr>
          <p:cNvPr id="4" name="Text 2"/>
          <p:cNvSpPr/>
          <p:nvPr/>
        </p:nvSpPr>
        <p:spPr>
          <a:xfrm>
            <a:off x="548640" y="1622552"/>
            <a:ext cx="8046720" cy="133299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buSzPct val="100000"/>
              <a:buChar char="•"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Vad personlig ledarutveckling handlar om</a:t>
            </a:r>
            <a:endParaRPr lang="en-US" sz="1600" dirty="0"/>
          </a:p>
          <a:p>
            <a:pPr marL="342900" indent="-342900">
              <a:buSzPct val="100000"/>
              <a:buChar char="•"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Varför självkännedomen avgör</a:t>
            </a:r>
            <a:endParaRPr lang="en-US" sz="1600" dirty="0"/>
          </a:p>
          <a:p>
            <a:pPr marL="342900" indent="-342900">
              <a:buSzPct val="100000"/>
              <a:buChar char="•"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Två vägar dit</a:t>
            </a:r>
            <a:endParaRPr lang="en-US" sz="1600" dirty="0"/>
          </a:p>
          <a:p>
            <a:pPr marL="342900" indent="-342900">
              <a:buSzPct val="100000"/>
              <a:buChar char="•"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Varifrån frågorna kommer</a:t>
            </a:r>
            <a:endParaRPr lang="en-US" sz="1600" dirty="0"/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8046720" cy="640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2600" b="1" dirty="0">
                <a:solidFill>
                  <a:srgbClr val="3D5AF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Vad personlig ledarutveckling är</a:t>
            </a:r>
            <a:endParaRPr lang="en-US" sz="2600" dirty="0"/>
          </a:p>
        </p:txBody>
      </p:sp>
      <p:sp>
        <p:nvSpPr>
          <p:cNvPr id="3" name="Text 1"/>
          <p:cNvSpPr/>
          <p:nvPr/>
        </p:nvSpPr>
        <p:spPr>
          <a:xfrm>
            <a:off x="548640" y="1234440"/>
            <a:ext cx="8046720" cy="64820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Personlig ledarutveckling handlar inte i första hand om att lära in fler modeller. Den handlar om att utveckla </a:t>
            </a:r>
            <a:pPr indent="0" marL="0">
              <a:buNone/>
            </a:pPr>
            <a:r>
              <a:rPr lang="en-US" sz="1600" b="1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människan i ledarrollen</a:t>
            </a:r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.</a:t>
            </a:r>
            <a:endParaRPr lang="en-US" sz="1600" dirty="0"/>
          </a:p>
        </p:txBody>
      </p:sp>
      <p:sp>
        <p:nvSpPr>
          <p:cNvPr id="4" name="Text 2"/>
          <p:cNvSpPr/>
          <p:nvPr/>
        </p:nvSpPr>
        <p:spPr>
          <a:xfrm>
            <a:off x="548640" y="1882648"/>
            <a:ext cx="8046720" cy="64820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b="1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Självkännedom</a:t>
            </a:r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(självinsikt) = att förstå sina egna styrkor, svagheter och drivkrafter.</a:t>
            </a:r>
            <a:endParaRPr lang="en-US" sz="1600" dirty="0"/>
          </a:p>
        </p:txBody>
      </p:sp>
      <p:sp>
        <p:nvSpPr>
          <p:cNvPr id="5" name="Text 3"/>
          <p:cNvSpPr/>
          <p:nvPr/>
        </p:nvSpPr>
        <p:spPr>
          <a:xfrm>
            <a:off x="548640" y="2530856"/>
            <a:ext cx="8046720" cy="38811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Utan medvetenhet om sig själv är det svårt att leda både sig själv och andra.</a:t>
            </a:r>
            <a:endParaRPr lang="en-US" sz="1600" dirty="0"/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8046720" cy="640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2600" b="1" dirty="0">
                <a:solidFill>
                  <a:srgbClr val="3D5AF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Ledaren som blir kort i tonen</a:t>
            </a:r>
            <a:endParaRPr lang="en-US" sz="2600" dirty="0"/>
          </a:p>
        </p:txBody>
      </p:sp>
      <p:sp>
        <p:nvSpPr>
          <p:cNvPr id="3" name="Text 1"/>
          <p:cNvSpPr/>
          <p:nvPr/>
        </p:nvSpPr>
        <p:spPr>
          <a:xfrm>
            <a:off x="548640" y="1234440"/>
            <a:ext cx="8046720" cy="38811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Hon vet inte om att hon blir kort i tonen när hon är stressad.</a:t>
            </a:r>
            <a:endParaRPr lang="en-US" sz="1600" dirty="0"/>
          </a:p>
        </p:txBody>
      </p:sp>
      <p:sp>
        <p:nvSpPr>
          <p:cNvPr id="4" name="Text 2"/>
          <p:cNvSpPr/>
          <p:nvPr/>
        </p:nvSpPr>
        <p:spPr>
          <a:xfrm>
            <a:off x="548640" y="1622552"/>
            <a:ext cx="8046720" cy="38811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Hon märker bara att gruppen blir </a:t>
            </a:r>
            <a:pPr indent="0" marL="0">
              <a:buNone/>
            </a:pPr>
            <a:r>
              <a:rPr lang="en-US" sz="1600" b="1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tystare och tystare</a:t>
            </a:r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– och förstår inte varför.</a:t>
            </a:r>
            <a:endParaRPr lang="en-US" sz="1600" dirty="0"/>
          </a:p>
        </p:txBody>
      </p:sp>
      <p:sp>
        <p:nvSpPr>
          <p:cNvPr id="5" name="Text 3"/>
          <p:cNvSpPr/>
          <p:nvPr/>
        </p:nvSpPr>
        <p:spPr>
          <a:xfrm>
            <a:off x="548640" y="2010664"/>
            <a:ext cx="8046720" cy="64820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Den som känner sitt eget mönster kan välja något annat: ta en paus, förklara läget eller be om hjälp.</a:t>
            </a:r>
            <a:endParaRPr lang="en-US" sz="1600" dirty="0"/>
          </a:p>
        </p:txBody>
      </p:sp>
      <p:sp>
        <p:nvSpPr>
          <p:cNvPr id="6" name="Shape 4"/>
          <p:cNvSpPr/>
          <p:nvPr/>
        </p:nvSpPr>
        <p:spPr>
          <a:xfrm>
            <a:off x="548640" y="2695448"/>
            <a:ext cx="32004" cy="657352"/>
          </a:xfrm>
          <a:prstGeom prst="rect">
            <a:avLst/>
          </a:prstGeom>
          <a:solidFill>
            <a:srgbClr val="3D5AFE"/>
          </a:solidFill>
          <a:ln/>
        </p:spPr>
      </p:sp>
      <p:sp>
        <p:nvSpPr>
          <p:cNvPr id="7" name="Text 5"/>
          <p:cNvSpPr/>
          <p:nvPr/>
        </p:nvSpPr>
        <p:spPr>
          <a:xfrm>
            <a:off x="777240" y="2658872"/>
            <a:ext cx="7818120" cy="74879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i="1" dirty="0">
                <a:solidFill>
                  <a:srgbClr val="545B6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Självkännedom avgör om du styrs av dina reaktioner eller kan välja ditt beteende.</a:t>
            </a:r>
            <a:endParaRPr lang="en-US" sz="1600" dirty="0"/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8046720" cy="640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2600" b="1" dirty="0">
                <a:solidFill>
                  <a:srgbClr val="3D5AF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Två vägar till självkännedom</a:t>
            </a:r>
            <a:endParaRPr lang="en-US" sz="2600" dirty="0"/>
          </a:p>
        </p:txBody>
      </p:sp>
      <p:sp>
        <p:nvSpPr>
          <p:cNvPr id="3" name="Text 1"/>
          <p:cNvSpPr/>
          <p:nvPr/>
        </p:nvSpPr>
        <p:spPr>
          <a:xfrm>
            <a:off x="548640" y="1234440"/>
            <a:ext cx="8046720" cy="122326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buSzPct val="100000"/>
              <a:buFont typeface="+mj-lt"/>
              <a:buAutoNum type="arabicPeriod" startAt="1"/>
            </a:pPr>
            <a:r>
              <a:rPr lang="en-US" sz="1600" b="1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Andras ögon</a:t>
            </a:r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– återkoppling från människor omkring dig visar sådant du inte ser själv.</a:t>
            </a:r>
            <a:endParaRPr lang="en-US" sz="1600" dirty="0"/>
          </a:p>
          <a:p>
            <a:pPr marL="342900" indent="-342900">
              <a:buSzPct val="100000"/>
              <a:buFont typeface="+mj-lt"/>
              <a:buAutoNum type="arabicPeriod" startAt="1"/>
            </a:pPr>
            <a:r>
              <a:rPr lang="en-US" sz="1600" b="1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Egen eftertanke</a:t>
            </a:r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– reflektionen, som vi återkommer till i områdets sista lektion.</a:t>
            </a:r>
            <a:endParaRPr lang="en-US" sz="1600" dirty="0"/>
          </a:p>
        </p:txBody>
      </p:sp>
      <p:sp>
        <p:nvSpPr>
          <p:cNvPr id="4" name="Text 2"/>
          <p:cNvSpPr/>
          <p:nvPr/>
        </p:nvSpPr>
        <p:spPr>
          <a:xfrm>
            <a:off x="548640" y="2457704"/>
            <a:ext cx="8046720" cy="64820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 två ger olika saker: den ena visar hur du uppfattas, den andra vad du själv menade.</a:t>
            </a:r>
            <a:endParaRPr lang="en-US" sz="1600" dirty="0"/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8046720" cy="640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2600" b="1" dirty="0">
                <a:solidFill>
                  <a:srgbClr val="3D5AF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Varifrån frågorna kommer</a:t>
            </a:r>
            <a:endParaRPr lang="en-US" sz="2600" dirty="0"/>
          </a:p>
        </p:txBody>
      </p:sp>
      <p:sp>
        <p:nvSpPr>
          <p:cNvPr id="3" name="Text 1"/>
          <p:cNvSpPr/>
          <p:nvPr/>
        </p:nvSpPr>
        <p:spPr>
          <a:xfrm>
            <a:off x="548640" y="1234440"/>
            <a:ext cx="8046720" cy="64820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Frågorna hör hemma i </a:t>
            </a:r>
            <a:pPr indent="0" marL="0">
              <a:buNone/>
            </a:pPr>
            <a:r>
              <a:rPr lang="en-US" sz="1600" b="1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arbets- och organisationspsykologin</a:t>
            </a:r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– den gren av psykologin som studerar hur människor fungerar i arbetslivet.</a:t>
            </a:r>
            <a:endParaRPr lang="en-US" sz="1600" dirty="0"/>
          </a:p>
        </p:txBody>
      </p:sp>
      <p:sp>
        <p:nvSpPr>
          <p:cNvPr id="4" name="Text 2"/>
          <p:cNvSpPr/>
          <p:nvPr/>
        </p:nvSpPr>
        <p:spPr>
          <a:xfrm>
            <a:off x="548640" y="1882648"/>
            <a:ext cx="8046720" cy="64820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Dit hör bland annat motivation, ledarskap, arbetsengagemang och förmågan att förstå sig själv och andra.</a:t>
            </a:r>
            <a:endParaRPr lang="en-US" sz="1600" dirty="0"/>
          </a:p>
        </p:txBody>
      </p:sp>
      <p:sp>
        <p:nvSpPr>
          <p:cNvPr id="5" name="Shape 3"/>
          <p:cNvSpPr/>
          <p:nvPr/>
        </p:nvSpPr>
        <p:spPr>
          <a:xfrm>
            <a:off x="548640" y="2567432"/>
            <a:ext cx="32004" cy="397256"/>
          </a:xfrm>
          <a:prstGeom prst="rect">
            <a:avLst/>
          </a:prstGeom>
          <a:solidFill>
            <a:srgbClr val="3D5AFE"/>
          </a:solidFill>
          <a:ln/>
        </p:spPr>
      </p:sp>
      <p:sp>
        <p:nvSpPr>
          <p:cNvPr id="6" name="Text 4"/>
          <p:cNvSpPr/>
          <p:nvPr/>
        </p:nvSpPr>
        <p:spPr>
          <a:xfrm>
            <a:off x="777240" y="2530856"/>
            <a:ext cx="7818120" cy="48869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i="1" dirty="0">
                <a:solidFill>
                  <a:srgbClr val="545B6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Att förstå sig själv och att förstå andra är två sidor av samma förmåga.</a:t>
            </a:r>
            <a:endParaRPr lang="en-US" sz="1600" dirty="0"/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7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8046720" cy="640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2600" b="1" dirty="0">
                <a:solidFill>
                  <a:srgbClr val="3D5AF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Självledarskap</a:t>
            </a:r>
            <a:endParaRPr lang="en-US" sz="2600" dirty="0"/>
          </a:p>
        </p:txBody>
      </p:sp>
      <p:sp>
        <p:nvSpPr>
          <p:cNvPr id="3" name="Text 1"/>
          <p:cNvSpPr/>
          <p:nvPr/>
        </p:nvSpPr>
        <p:spPr>
          <a:xfrm>
            <a:off x="548640" y="1234440"/>
            <a:ext cx="8046720" cy="38811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Lektion 9 · Att leda sig själv</a:t>
            </a:r>
            <a:endParaRPr lang="en-US" sz="1600" dirty="0"/>
          </a:p>
        </p:txBody>
      </p:sp>
      <p:sp>
        <p:nvSpPr>
          <p:cNvPr id="4" name="Text 2"/>
          <p:cNvSpPr/>
          <p:nvPr/>
        </p:nvSpPr>
        <p:spPr>
          <a:xfrm>
            <a:off x="548640" y="1622552"/>
            <a:ext cx="8046720" cy="133299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buSzPct val="100000"/>
              <a:buChar char="•"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Vad självledarskap är</a:t>
            </a:r>
            <a:endParaRPr lang="en-US" sz="1600" dirty="0"/>
          </a:p>
          <a:p>
            <a:pPr marL="342900" indent="-342900">
              <a:buSzPct val="100000"/>
              <a:buChar char="•"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Tänkandet, beteendet och motivationen</a:t>
            </a:r>
            <a:endParaRPr lang="en-US" sz="1600" dirty="0"/>
          </a:p>
          <a:p>
            <a:pPr marL="342900" indent="-342900">
              <a:buSzPct val="100000"/>
              <a:buChar char="•"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 tre grundbehoven</a:t>
            </a:r>
            <a:endParaRPr lang="en-US" sz="1600" dirty="0"/>
          </a:p>
          <a:p>
            <a:pPr marL="342900" indent="-342900">
              <a:buSzPct val="100000"/>
              <a:buChar char="•"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Och vad självledarskap inte är</a:t>
            </a:r>
            <a:endParaRPr lang="en-US" sz="1600" dirty="0"/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8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8046720" cy="640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2600" b="1" dirty="0">
                <a:solidFill>
                  <a:srgbClr val="3D5AF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Vad självledarskap är</a:t>
            </a:r>
            <a:endParaRPr lang="en-US" sz="2600" dirty="0"/>
          </a:p>
        </p:txBody>
      </p:sp>
      <p:sp>
        <p:nvSpPr>
          <p:cNvPr id="3" name="Text 1"/>
          <p:cNvSpPr/>
          <p:nvPr/>
        </p:nvSpPr>
        <p:spPr>
          <a:xfrm>
            <a:off x="548640" y="1234440"/>
            <a:ext cx="8046720" cy="64820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Att medvetet påverka sitt eget </a:t>
            </a:r>
            <a:pPr indent="0" marL="0">
              <a:buNone/>
            </a:pPr>
            <a:r>
              <a:rPr lang="en-US" sz="1600" b="1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tänkande</a:t>
            </a:r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, sitt </a:t>
            </a:r>
            <a:pPr indent="0" marL="0">
              <a:buNone/>
            </a:pPr>
            <a:r>
              <a:rPr lang="en-US" sz="1600" b="1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beteende</a:t>
            </a:r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och sin </a:t>
            </a:r>
            <a:pPr indent="0" marL="0">
              <a:buNone/>
            </a:pPr>
            <a:r>
              <a:rPr lang="en-US" sz="1600" b="1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motivation</a:t>
            </a:r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för att nå sina mål och må bra.</a:t>
            </a:r>
            <a:endParaRPr lang="en-US" sz="1600" dirty="0"/>
          </a:p>
        </p:txBody>
      </p:sp>
      <p:sp>
        <p:nvSpPr>
          <p:cNvPr id="4" name="Text 2"/>
          <p:cNvSpPr/>
          <p:nvPr/>
        </p:nvSpPr>
        <p:spPr>
          <a:xfrm>
            <a:off x="548640" y="1882648"/>
            <a:ext cx="8046720" cy="64820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Begreppet myntades som </a:t>
            </a:r>
            <a:pPr indent="0" marL="0">
              <a:buNone/>
            </a:pPr>
            <a:r>
              <a:rPr lang="en-US" sz="1600" i="1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self-leadership</a:t>
            </a:r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av forskaren </a:t>
            </a:r>
            <a:pPr indent="0" marL="0">
              <a:buNone/>
            </a:pPr>
            <a:r>
              <a:rPr lang="en-US" sz="1600" b="1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Charles C. Manz</a:t>
            </a:r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på </a:t>
            </a:r>
            <a:pPr indent="0" marL="0">
              <a:buNone/>
            </a:pPr>
            <a:r>
              <a:rPr lang="en-US" sz="1600" b="1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1980-talet</a:t>
            </a:r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.</a:t>
            </a:r>
            <a:endParaRPr lang="en-US" sz="1600" dirty="0"/>
          </a:p>
        </p:txBody>
      </p:sp>
      <p:sp>
        <p:nvSpPr>
          <p:cNvPr id="5" name="Text 3"/>
          <p:cNvSpPr/>
          <p:nvPr/>
        </p:nvSpPr>
        <p:spPr>
          <a:xfrm>
            <a:off x="548640" y="2530856"/>
            <a:ext cx="8046720" cy="38811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Innan du kan leda andra behöver du kunna leda dig själv.</a:t>
            </a:r>
            <a:endParaRPr lang="en-US" sz="1600" dirty="0"/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9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8046720" cy="640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2600" b="1" dirty="0">
                <a:solidFill>
                  <a:srgbClr val="3D5AF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Tänkandet och beteendet</a:t>
            </a:r>
            <a:endParaRPr lang="en-US" sz="2600" dirty="0"/>
          </a:p>
        </p:txBody>
      </p:sp>
      <p:sp>
        <p:nvSpPr>
          <p:cNvPr id="3" name="Text 1"/>
          <p:cNvSpPr/>
          <p:nvPr/>
        </p:nvSpPr>
        <p:spPr>
          <a:xfrm>
            <a:off x="548640" y="1234440"/>
            <a:ext cx="8046720" cy="64820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b="1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Tänkandet</a:t>
            </a:r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– hur du tolkar det som händer.</a:t>
            </a:r>
            <a:endParaRPr lang="en-US" sz="1600" dirty="0"/>
          </a:p>
          <a:p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Är ett misslyckat prov ett bevis på att du är dålig, eller information om vad du behöver träna mer på?</a:t>
            </a:r>
            <a:endParaRPr lang="en-US" sz="1600" dirty="0"/>
          </a:p>
        </p:txBody>
      </p:sp>
      <p:sp>
        <p:nvSpPr>
          <p:cNvPr id="4" name="Text 2"/>
          <p:cNvSpPr/>
          <p:nvPr/>
        </p:nvSpPr>
        <p:spPr>
          <a:xfrm>
            <a:off x="548640" y="1882648"/>
            <a:ext cx="8046720" cy="64820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b="1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Beteendet</a:t>
            </a:r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– vad du faktiskt gör.</a:t>
            </a:r>
            <a:endParaRPr lang="en-US" sz="1600" dirty="0"/>
          </a:p>
          <a:p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Planera veckan. Lägga undan mobilen när du pluggar. Ta den tråkigaste uppgiften först.</a:t>
            </a:r>
            <a:endParaRPr lang="en-US" sz="16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8046720" cy="640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2600" b="1" dirty="0">
                <a:solidFill>
                  <a:srgbClr val="3D5AF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Så möter vi teorierna</a:t>
            </a:r>
            <a:endParaRPr lang="en-US" sz="2600" dirty="0"/>
          </a:p>
        </p:txBody>
      </p:sp>
      <p:sp>
        <p:nvSpPr>
          <p:cNvPr id="3" name="Text 1"/>
          <p:cNvSpPr/>
          <p:nvPr/>
        </p:nvSpPr>
        <p:spPr>
          <a:xfrm>
            <a:off x="548640" y="1234440"/>
            <a:ext cx="8046720" cy="64820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Ledarskapsforskningen rymmer många teorier och modeller. I moderna översiktsverk vägs de mot varandra utifrån sitt </a:t>
            </a:r>
            <a:pPr indent="0" marL="0">
              <a:buNone/>
            </a:pPr>
            <a:r>
              <a:rPr lang="en-US" sz="1600" b="1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empiriska stöd</a:t>
            </a:r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.</a:t>
            </a:r>
            <a:endParaRPr lang="en-US" sz="1600" dirty="0"/>
          </a:p>
        </p:txBody>
      </p:sp>
      <p:sp>
        <p:nvSpPr>
          <p:cNvPr id="4" name="Text 2"/>
          <p:cNvSpPr/>
          <p:nvPr/>
        </p:nvSpPr>
        <p:spPr>
          <a:xfrm>
            <a:off x="548640" y="1882648"/>
            <a:ext cx="8046720" cy="64820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Empiriskt stöd = hur väl en teori bekräftas av systematiska undersökningar av verkligheten.</a:t>
            </a:r>
            <a:endParaRPr lang="en-US" sz="1600" dirty="0"/>
          </a:p>
        </p:txBody>
      </p:sp>
      <p:sp>
        <p:nvSpPr>
          <p:cNvPr id="5" name="Shape 3"/>
          <p:cNvSpPr/>
          <p:nvPr/>
        </p:nvSpPr>
        <p:spPr>
          <a:xfrm>
            <a:off x="548640" y="2567432"/>
            <a:ext cx="32004" cy="397256"/>
          </a:xfrm>
          <a:prstGeom prst="rect">
            <a:avLst/>
          </a:prstGeom>
          <a:solidFill>
            <a:srgbClr val="3D5AFE"/>
          </a:solidFill>
          <a:ln/>
        </p:spPr>
      </p:sp>
      <p:sp>
        <p:nvSpPr>
          <p:cNvPr id="6" name="Text 4"/>
          <p:cNvSpPr/>
          <p:nvPr/>
        </p:nvSpPr>
        <p:spPr>
          <a:xfrm>
            <a:off x="777240" y="2530856"/>
            <a:ext cx="7818120" cy="48869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i="1" dirty="0">
                <a:solidFill>
                  <a:srgbClr val="545B6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Teorierna är verktyg att tänka med, inte färdiga sanningar.</a:t>
            </a:r>
            <a:endParaRPr lang="en-US" sz="1600" dirty="0"/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0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8046720" cy="640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2600" b="1" dirty="0">
                <a:solidFill>
                  <a:srgbClr val="3D5AF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Motivationen och de tre behoven</a:t>
            </a:r>
            <a:endParaRPr lang="en-US" sz="2600" dirty="0"/>
          </a:p>
        </p:txBody>
      </p:sp>
      <p:sp>
        <p:nvSpPr>
          <p:cNvPr id="3" name="Text 1"/>
          <p:cNvSpPr/>
          <p:nvPr/>
        </p:nvSpPr>
        <p:spPr>
          <a:xfrm>
            <a:off x="548640" y="1234440"/>
            <a:ext cx="8046720" cy="5181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2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Motivationen handlar om att förstå och påverka vad som driver dig. Självbestämmandeteorin skiljer </a:t>
            </a:r>
            <a:pPr indent="0" marL="0">
              <a:buNone/>
            </a:pPr>
            <a:r>
              <a:rPr lang="en-US" sz="1200" b="1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inre</a:t>
            </a:r>
            <a:pPr indent="0" marL="0">
              <a:buNone/>
            </a:pPr>
            <a:r>
              <a:rPr lang="en-US" sz="12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motivation – intresse, nyfikenhet, egna värderingar – från </a:t>
            </a:r>
            <a:pPr indent="0" marL="0">
              <a:buNone/>
            </a:pPr>
            <a:r>
              <a:rPr lang="en-US" sz="1200" b="1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yttre</a:t>
            </a:r>
            <a:pPr indent="0" marL="0">
              <a:buNone/>
            </a:pPr>
            <a:r>
              <a:rPr lang="en-US" sz="12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: belöningar, betyg och andras omdömen.</a:t>
            </a:r>
            <a:endParaRPr lang="en-US" sz="1200" dirty="0"/>
          </a:p>
        </p:txBody>
      </p:sp>
      <p:pic>
        <p:nvPicPr>
          <p:cNvPr id="4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450974" y="1752600"/>
            <a:ext cx="4242052" cy="2651760"/>
          </a:xfrm>
          <a:prstGeom prst="rect">
            <a:avLst/>
          </a:prstGeom>
        </p:spPr>
      </p:pic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8046720" cy="640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2600" b="1" dirty="0">
                <a:solidFill>
                  <a:srgbClr val="3D5AF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Att ordna sin egen omgivning</a:t>
            </a:r>
            <a:endParaRPr lang="en-US" sz="2600" dirty="0"/>
          </a:p>
        </p:txBody>
      </p:sp>
      <p:sp>
        <p:nvSpPr>
          <p:cNvPr id="3" name="Text 1"/>
          <p:cNvSpPr/>
          <p:nvPr/>
        </p:nvSpPr>
        <p:spPr>
          <a:xfrm>
            <a:off x="548640" y="1234440"/>
            <a:ext cx="8046720" cy="64820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När omgivningen stödjer de tre behoven främjas de mest självvalda och högkvalitativa formerna av motivation.</a:t>
            </a:r>
            <a:endParaRPr lang="en-US" sz="1600" dirty="0"/>
          </a:p>
        </p:txBody>
      </p:sp>
      <p:sp>
        <p:nvSpPr>
          <p:cNvPr id="4" name="Text 2"/>
          <p:cNvSpPr/>
          <p:nvPr/>
        </p:nvSpPr>
        <p:spPr>
          <a:xfrm>
            <a:off x="548640" y="1882648"/>
            <a:ext cx="8046720" cy="38811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Den som leder sig själv kan därför:</a:t>
            </a:r>
            <a:endParaRPr lang="en-US" sz="1600" dirty="0"/>
          </a:p>
        </p:txBody>
      </p:sp>
      <p:sp>
        <p:nvSpPr>
          <p:cNvPr id="5" name="Text 3"/>
          <p:cNvSpPr/>
          <p:nvPr/>
        </p:nvSpPr>
        <p:spPr>
          <a:xfrm>
            <a:off x="548640" y="2270760"/>
            <a:ext cx="8046720" cy="101803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buSzPct val="100000"/>
              <a:buChar char="•"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ge sig själv </a:t>
            </a:r>
            <a:pPr indent="0" marL="0">
              <a:buNone/>
            </a:pPr>
            <a:r>
              <a:rPr lang="en-US" sz="1600" b="1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valmöjligheter</a:t>
            </a:r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i hur en uppgift ska lösas</a:t>
            </a:r>
            <a:endParaRPr lang="en-US" sz="1600" dirty="0"/>
          </a:p>
          <a:p>
            <a:pPr marL="342900" indent="-342900">
              <a:buSzPct val="100000"/>
              <a:buChar char="•"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lägga </a:t>
            </a:r>
            <a:pPr indent="0" marL="0">
              <a:buNone/>
            </a:pPr>
            <a:r>
              <a:rPr lang="en-US" sz="1600" b="1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ribban</a:t>
            </a:r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så att den utmanar lagom mycket</a:t>
            </a:r>
            <a:endParaRPr lang="en-US" sz="1600" dirty="0"/>
          </a:p>
          <a:p>
            <a:pPr marL="342900" indent="-342900">
              <a:buSzPct val="100000"/>
              <a:buChar char="•"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plugga </a:t>
            </a:r>
            <a:pPr indent="0" marL="0">
              <a:buNone/>
            </a:pPr>
            <a:r>
              <a:rPr lang="en-US" sz="1600" b="1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tillsammans med andra</a:t>
            </a:r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i stället för ensam</a:t>
            </a:r>
            <a:endParaRPr lang="en-US" sz="1600" dirty="0"/>
          </a:p>
        </p:txBody>
      </p:sp>
      <p:sp>
        <p:nvSpPr>
          <p:cNvPr id="6" name="Shape 4"/>
          <p:cNvSpPr/>
          <p:nvPr/>
        </p:nvSpPr>
        <p:spPr>
          <a:xfrm>
            <a:off x="548640" y="3325368"/>
            <a:ext cx="32004" cy="397256"/>
          </a:xfrm>
          <a:prstGeom prst="rect">
            <a:avLst/>
          </a:prstGeom>
          <a:solidFill>
            <a:srgbClr val="3D5AFE"/>
          </a:solidFill>
          <a:ln/>
        </p:spPr>
      </p:sp>
      <p:sp>
        <p:nvSpPr>
          <p:cNvPr id="7" name="Text 5"/>
          <p:cNvSpPr/>
          <p:nvPr/>
        </p:nvSpPr>
        <p:spPr>
          <a:xfrm>
            <a:off x="777240" y="3288792"/>
            <a:ext cx="7818120" cy="48869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i="1" dirty="0">
                <a:solidFill>
                  <a:srgbClr val="545B6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Vilket av de tre behoven stöds av var och en av de tre?</a:t>
            </a:r>
            <a:endParaRPr lang="en-US" sz="1600" dirty="0"/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8046720" cy="640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2600" b="1" dirty="0">
                <a:solidFill>
                  <a:srgbClr val="3D5AF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Vad självledarskap inte är</a:t>
            </a:r>
            <a:endParaRPr lang="en-US" sz="2600" dirty="0"/>
          </a:p>
        </p:txBody>
      </p:sp>
      <p:sp>
        <p:nvSpPr>
          <p:cNvPr id="3" name="Text 1"/>
          <p:cNvSpPr/>
          <p:nvPr/>
        </p:nvSpPr>
        <p:spPr>
          <a:xfrm>
            <a:off x="548640" y="1234440"/>
            <a:ext cx="8046720" cy="38811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Det är </a:t>
            </a:r>
            <a:pPr indent="0" marL="0">
              <a:buNone/>
            </a:pPr>
            <a:r>
              <a:rPr lang="en-US" sz="1600" b="1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inte</a:t>
            </a:r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att pressa sig maximalt jämt.</a:t>
            </a:r>
            <a:endParaRPr lang="en-US" sz="1600" dirty="0"/>
          </a:p>
        </p:txBody>
      </p:sp>
      <p:sp>
        <p:nvSpPr>
          <p:cNvPr id="4" name="Text 2"/>
          <p:cNvSpPr/>
          <p:nvPr/>
        </p:nvSpPr>
        <p:spPr>
          <a:xfrm>
            <a:off x="548640" y="1622552"/>
            <a:ext cx="8046720" cy="38811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Målet är att både nå sina mål </a:t>
            </a:r>
            <a:pPr indent="0" marL="0">
              <a:buNone/>
            </a:pPr>
            <a:r>
              <a:rPr lang="en-US" sz="1600" b="1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och</a:t>
            </a:r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må bra.</a:t>
            </a:r>
            <a:endParaRPr lang="en-US" sz="1600" dirty="0"/>
          </a:p>
        </p:txBody>
      </p:sp>
      <p:sp>
        <p:nvSpPr>
          <p:cNvPr id="5" name="Shape 3"/>
          <p:cNvSpPr/>
          <p:nvPr/>
        </p:nvSpPr>
        <p:spPr>
          <a:xfrm>
            <a:off x="548640" y="2047240"/>
            <a:ext cx="32004" cy="657352"/>
          </a:xfrm>
          <a:prstGeom prst="rect">
            <a:avLst/>
          </a:prstGeom>
          <a:solidFill>
            <a:srgbClr val="3D5AFE"/>
          </a:solidFill>
          <a:ln/>
        </p:spPr>
      </p:sp>
      <p:sp>
        <p:nvSpPr>
          <p:cNvPr id="6" name="Text 4"/>
          <p:cNvSpPr/>
          <p:nvPr/>
        </p:nvSpPr>
        <p:spPr>
          <a:xfrm>
            <a:off x="777240" y="2010664"/>
            <a:ext cx="7818120" cy="74879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i="1" dirty="0">
                <a:solidFill>
                  <a:srgbClr val="545B6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Att säga nej, vila och be om hjälp kan vara lika mycket självledarskap som att kämpa vidare.</a:t>
            </a:r>
            <a:endParaRPr lang="en-US" sz="1600" dirty="0"/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8046720" cy="640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2600" b="1" dirty="0">
                <a:solidFill>
                  <a:srgbClr val="3D5AF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Ledarbeteenden som går att träna</a:t>
            </a:r>
            <a:endParaRPr lang="en-US" sz="2600" dirty="0"/>
          </a:p>
        </p:txBody>
      </p:sp>
      <p:sp>
        <p:nvSpPr>
          <p:cNvPr id="3" name="Text 1"/>
          <p:cNvSpPr/>
          <p:nvPr/>
        </p:nvSpPr>
        <p:spPr>
          <a:xfrm>
            <a:off x="548640" y="1234440"/>
            <a:ext cx="8046720" cy="38811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Lektion 10 · Från modell till eget beteende</a:t>
            </a:r>
            <a:endParaRPr lang="en-US" sz="1600" dirty="0"/>
          </a:p>
        </p:txBody>
      </p:sp>
      <p:sp>
        <p:nvSpPr>
          <p:cNvPr id="4" name="Text 2"/>
          <p:cNvSpPr/>
          <p:nvPr/>
        </p:nvSpPr>
        <p:spPr>
          <a:xfrm>
            <a:off x="548640" y="1622552"/>
            <a:ext cx="8046720" cy="133299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buSzPct val="100000"/>
              <a:buChar char="•"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Modellen och dess bakgrund</a:t>
            </a:r>
            <a:endParaRPr lang="en-US" sz="1600" dirty="0"/>
          </a:p>
          <a:p>
            <a:pPr marL="342900" indent="-342900">
              <a:buSzPct val="100000"/>
              <a:buChar char="•"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 tre beteendena</a:t>
            </a:r>
            <a:endParaRPr lang="en-US" sz="1600" dirty="0"/>
          </a:p>
          <a:p>
            <a:pPr marL="342900" indent="-342900">
              <a:buSzPct val="100000"/>
              <a:buChar char="•"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 två andra stilarna</a:t>
            </a:r>
            <a:endParaRPr lang="en-US" sz="1600" dirty="0"/>
          </a:p>
          <a:p>
            <a:pPr marL="342900" indent="-342900">
              <a:buSzPct val="100000"/>
              <a:buChar char="•"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Varför träningen kräver de föregående lektionerna</a:t>
            </a:r>
            <a:endParaRPr lang="en-US" sz="1600" dirty="0"/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8046720" cy="640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2600" b="1" dirty="0">
                <a:solidFill>
                  <a:srgbClr val="3D5AF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Modellen och dess bakgrund</a:t>
            </a:r>
            <a:endParaRPr lang="en-US" sz="2600" dirty="0"/>
          </a:p>
        </p:txBody>
      </p:sp>
      <p:sp>
        <p:nvSpPr>
          <p:cNvPr id="3" name="Text 1"/>
          <p:cNvSpPr/>
          <p:nvPr/>
        </p:nvSpPr>
        <p:spPr>
          <a:xfrm>
            <a:off x="548640" y="1234440"/>
            <a:ext cx="8046720" cy="5181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2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Utvecklande ledarskap är </a:t>
            </a:r>
            <a:pPr indent="0" marL="0">
              <a:buNone/>
            </a:pPr>
            <a:r>
              <a:rPr lang="en-US" sz="1200" b="1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Försvarshögskolans</a:t>
            </a:r>
            <a:pPr indent="0" marL="0">
              <a:buNone/>
            </a:pPr>
            <a:r>
              <a:rPr lang="en-US" sz="12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ledarskapsmodell. Den bygger på </a:t>
            </a:r>
            <a:pPr indent="0" marL="0">
              <a:buNone/>
            </a:pPr>
            <a:r>
              <a:rPr lang="en-US" sz="1200" b="1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Bernard Bass</a:t>
            </a:r>
            <a:pPr indent="0" marL="0">
              <a:buNone/>
            </a:pPr>
            <a:r>
              <a:rPr lang="en-US" sz="12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teori om transformativt ledarskap och utvecklades i svensk miljö av forskaren </a:t>
            </a:r>
            <a:pPr indent="0" marL="0">
              <a:buNone/>
            </a:pPr>
            <a:r>
              <a:rPr lang="en-US" sz="1200" b="1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Gerry Larsson</a:t>
            </a:r>
            <a:pPr indent="0" marL="0">
              <a:buNone/>
            </a:pPr>
            <a:r>
              <a:rPr lang="en-US" sz="12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med kolleger.</a:t>
            </a:r>
            <a:endParaRPr lang="en-US" sz="1200" dirty="0"/>
          </a:p>
        </p:txBody>
      </p:sp>
      <p:pic>
        <p:nvPicPr>
          <p:cNvPr id="4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743257" y="1752600"/>
            <a:ext cx="3657486" cy="2651760"/>
          </a:xfrm>
          <a:prstGeom prst="rect">
            <a:avLst/>
          </a:prstGeom>
        </p:spPr>
      </p:pic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8046720" cy="640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2600" b="1" dirty="0">
                <a:solidFill>
                  <a:srgbClr val="3D5AF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 tre beteendena</a:t>
            </a:r>
            <a:endParaRPr lang="en-US" sz="2600" dirty="0"/>
          </a:p>
        </p:txBody>
      </p:sp>
      <p:sp>
        <p:nvSpPr>
          <p:cNvPr id="3" name="Text 1"/>
          <p:cNvSpPr/>
          <p:nvPr/>
        </p:nvSpPr>
        <p:spPr>
          <a:xfrm>
            <a:off x="548640" y="1234440"/>
            <a:ext cx="8046720" cy="101803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buSzPct val="100000"/>
              <a:buFont typeface="+mj-lt"/>
              <a:buAutoNum type="arabicPeriod" startAt="1"/>
            </a:pPr>
            <a:r>
              <a:rPr lang="en-US" sz="1600" b="1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Agera föredöme</a:t>
            </a:r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– inte minst i moral- och etikfrågor</a:t>
            </a:r>
            <a:endParaRPr lang="en-US" sz="1600" dirty="0"/>
          </a:p>
          <a:p>
            <a:pPr marL="342900" indent="-342900">
              <a:buSzPct val="100000"/>
              <a:buFont typeface="+mj-lt"/>
              <a:buAutoNum type="arabicPeriod" startAt="1"/>
            </a:pPr>
            <a:r>
              <a:rPr lang="en-US" sz="1600" b="1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Visa personlig omtanke</a:t>
            </a:r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om sina medarbetare</a:t>
            </a:r>
            <a:endParaRPr lang="en-US" sz="1600" dirty="0"/>
          </a:p>
          <a:p>
            <a:pPr marL="342900" indent="-342900">
              <a:buSzPct val="100000"/>
              <a:buFont typeface="+mj-lt"/>
              <a:buAutoNum type="arabicPeriod" startAt="1"/>
            </a:pPr>
            <a:r>
              <a:rPr lang="en-US" sz="1600" b="1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Inspirera och motivera</a:t>
            </a:r>
            <a:endParaRPr lang="en-US" sz="1600" dirty="0"/>
          </a:p>
        </p:txBody>
      </p:sp>
      <p:sp>
        <p:nvSpPr>
          <p:cNvPr id="4" name="Text 2"/>
          <p:cNvSpPr/>
          <p:nvPr/>
        </p:nvSpPr>
        <p:spPr>
          <a:xfrm>
            <a:off x="548640" y="2252472"/>
            <a:ext cx="8046720" cy="64820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Följden: medarbetarna gör insatser som går utöver deras egna kortsiktiga intressen.</a:t>
            </a:r>
            <a:endParaRPr lang="en-US" sz="1600" dirty="0"/>
          </a:p>
        </p:txBody>
      </p:sp>
      <p:sp>
        <p:nvSpPr>
          <p:cNvPr id="5" name="Shape 3"/>
          <p:cNvSpPr/>
          <p:nvPr/>
        </p:nvSpPr>
        <p:spPr>
          <a:xfrm>
            <a:off x="548640" y="2937256"/>
            <a:ext cx="32004" cy="397256"/>
          </a:xfrm>
          <a:prstGeom prst="rect">
            <a:avLst/>
          </a:prstGeom>
          <a:solidFill>
            <a:srgbClr val="3D5AFE"/>
          </a:solidFill>
          <a:ln/>
        </p:spPr>
      </p:sp>
      <p:sp>
        <p:nvSpPr>
          <p:cNvPr id="6" name="Text 4"/>
          <p:cNvSpPr/>
          <p:nvPr/>
        </p:nvSpPr>
        <p:spPr>
          <a:xfrm>
            <a:off x="777240" y="2900680"/>
            <a:ext cx="7818120" cy="48869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i="1" dirty="0">
                <a:solidFill>
                  <a:srgbClr val="545B6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Vilket av de tre är lättast att se utifrån?</a:t>
            </a:r>
            <a:endParaRPr lang="en-US" sz="1600" dirty="0"/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8046720" cy="640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2600" b="1" dirty="0">
                <a:solidFill>
                  <a:srgbClr val="3D5AF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 två andra stilarna</a:t>
            </a:r>
            <a:endParaRPr lang="en-US" sz="2600" dirty="0"/>
          </a:p>
        </p:txBody>
      </p:sp>
      <p:sp>
        <p:nvSpPr>
          <p:cNvPr id="3" name="Text 1"/>
          <p:cNvSpPr/>
          <p:nvPr/>
        </p:nvSpPr>
        <p:spPr>
          <a:xfrm>
            <a:off x="548640" y="1234440"/>
            <a:ext cx="8046720" cy="122326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buSzPct val="100000"/>
              <a:buChar char="•"/>
            </a:pPr>
            <a:r>
              <a:rPr lang="en-US" sz="1600" b="1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Konventionellt ledarskap</a:t>
            </a:r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– krav, kontroll och belöning. Piska och morot.</a:t>
            </a:r>
            <a:endParaRPr lang="en-US" sz="1600" dirty="0"/>
          </a:p>
          <a:p>
            <a:pPr marL="342900" indent="-342900">
              <a:buSzPct val="100000"/>
              <a:buChar char="•"/>
            </a:pPr>
            <a:r>
              <a:rPr lang="en-US" sz="1600" b="1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Destruktivt ledarskap</a:t>
            </a:r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– ledarskapets negativa sidor, bland annat låt-gå-ledarskap. Stilen lades till för att modellen också skulle fånga ledarskapets baksidor.</a:t>
            </a:r>
            <a:endParaRPr lang="en-US" sz="1600" dirty="0"/>
          </a:p>
        </p:txBody>
      </p:sp>
      <p:sp>
        <p:nvSpPr>
          <p:cNvPr id="4" name="Shape 2"/>
          <p:cNvSpPr/>
          <p:nvPr/>
        </p:nvSpPr>
        <p:spPr>
          <a:xfrm>
            <a:off x="548640" y="2494280"/>
            <a:ext cx="32004" cy="397256"/>
          </a:xfrm>
          <a:prstGeom prst="rect">
            <a:avLst/>
          </a:prstGeom>
          <a:solidFill>
            <a:srgbClr val="3D5AFE"/>
          </a:solidFill>
          <a:ln/>
        </p:spPr>
      </p:sp>
      <p:sp>
        <p:nvSpPr>
          <p:cNvPr id="5" name="Text 3"/>
          <p:cNvSpPr/>
          <p:nvPr/>
        </p:nvSpPr>
        <p:spPr>
          <a:xfrm>
            <a:off x="777240" y="2457704"/>
            <a:ext cx="7818120" cy="48869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i="1" dirty="0">
                <a:solidFill>
                  <a:srgbClr val="545B6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Varför räknas låt-gå-ledarskap som destruktivt och inte bara som passivt?</a:t>
            </a:r>
            <a:endParaRPr lang="en-US" sz="1600" dirty="0"/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7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8046720" cy="640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2600" b="1" dirty="0">
                <a:solidFill>
                  <a:srgbClr val="3D5AF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Därför hänger de tre lektionerna ihop</a:t>
            </a:r>
            <a:endParaRPr lang="en-US" sz="2600" dirty="0"/>
          </a:p>
        </p:txBody>
      </p:sp>
      <p:sp>
        <p:nvSpPr>
          <p:cNvPr id="3" name="Text 1"/>
          <p:cNvSpPr/>
          <p:nvPr/>
        </p:nvSpPr>
        <p:spPr>
          <a:xfrm>
            <a:off x="548640" y="1234440"/>
            <a:ext cx="8046720" cy="64820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Bokens slutsats: föredöme, omtanke och inspiration är </a:t>
            </a:r>
            <a:pPr indent="0" marL="0">
              <a:buNone/>
            </a:pPr>
            <a:r>
              <a:rPr lang="en-US" sz="1600" b="1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inte medfödda egenskaper utan beteenden</a:t>
            </a:r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– och beteenden går att träna.</a:t>
            </a:r>
            <a:endParaRPr lang="en-US" sz="1600" dirty="0"/>
          </a:p>
        </p:txBody>
      </p:sp>
      <p:sp>
        <p:nvSpPr>
          <p:cNvPr id="4" name="Text 2"/>
          <p:cNvSpPr/>
          <p:nvPr/>
        </p:nvSpPr>
        <p:spPr>
          <a:xfrm>
            <a:off x="548640" y="1882648"/>
            <a:ext cx="8046720" cy="38811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Men träningen kräver de två föregående lektionerna:</a:t>
            </a:r>
            <a:endParaRPr lang="en-US" sz="1600" dirty="0"/>
          </a:p>
        </p:txBody>
      </p:sp>
      <p:sp>
        <p:nvSpPr>
          <p:cNvPr id="5" name="Text 3"/>
          <p:cNvSpPr/>
          <p:nvPr/>
        </p:nvSpPr>
        <p:spPr>
          <a:xfrm>
            <a:off x="548640" y="2270760"/>
            <a:ext cx="8046720" cy="70307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buSzPct val="100000"/>
              <a:buChar char="•"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Det är svårt att vara ett föredöme om du inte kan leda dig själv.</a:t>
            </a:r>
            <a:endParaRPr lang="en-US" sz="1600" dirty="0"/>
          </a:p>
          <a:p>
            <a:pPr marL="342900" indent="-342900">
              <a:buSzPct val="100000"/>
              <a:buChar char="•"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Det är svårt att visa äkta omtanke om du inte förstår dina egna reaktioner.</a:t>
            </a:r>
            <a:endParaRPr lang="en-US" sz="1600" dirty="0"/>
          </a:p>
        </p:txBody>
      </p:sp>
      <p:sp>
        <p:nvSpPr>
          <p:cNvPr id="6" name="Text 4"/>
          <p:cNvSpPr/>
          <p:nvPr/>
        </p:nvSpPr>
        <p:spPr>
          <a:xfrm>
            <a:off x="548640" y="2973832"/>
            <a:ext cx="8046720" cy="38811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Ett beteende går inte att lyssna sig till. Det ska visas.</a:t>
            </a:r>
            <a:endParaRPr lang="en-US" sz="1600" dirty="0"/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8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8046720" cy="640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2600" b="1" dirty="0">
                <a:solidFill>
                  <a:srgbClr val="3D5AF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Att ta tillvara egna och andras resurser</a:t>
            </a:r>
            <a:endParaRPr lang="en-US" sz="2600" dirty="0"/>
          </a:p>
        </p:txBody>
      </p:sp>
      <p:sp>
        <p:nvSpPr>
          <p:cNvPr id="3" name="Text 1"/>
          <p:cNvSpPr/>
          <p:nvPr/>
        </p:nvSpPr>
        <p:spPr>
          <a:xfrm>
            <a:off x="548640" y="1234440"/>
            <a:ext cx="8046720" cy="38811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Lektion 11 · Blicken för vad var och en kan</a:t>
            </a:r>
            <a:endParaRPr lang="en-US" sz="1600" dirty="0"/>
          </a:p>
        </p:txBody>
      </p:sp>
      <p:sp>
        <p:nvSpPr>
          <p:cNvPr id="4" name="Text 2"/>
          <p:cNvSpPr/>
          <p:nvPr/>
        </p:nvSpPr>
        <p:spPr>
          <a:xfrm>
            <a:off x="548640" y="1622552"/>
            <a:ext cx="8046720" cy="133299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buSzPct val="100000"/>
              <a:buChar char="•"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Vad det heter i arbetslivet</a:t>
            </a:r>
            <a:endParaRPr lang="en-US" sz="1600" dirty="0"/>
          </a:p>
          <a:p>
            <a:pPr marL="342900" indent="-342900">
              <a:buSzPct val="100000"/>
              <a:buChar char="•"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Vad det betyder i en vanlig projektgrupp</a:t>
            </a:r>
            <a:endParaRPr lang="en-US" sz="1600" dirty="0"/>
          </a:p>
          <a:p>
            <a:pPr marL="342900" indent="-342900">
              <a:buSzPct val="100000"/>
              <a:buChar char="•"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Varför det fungerar</a:t>
            </a:r>
            <a:endParaRPr lang="en-US" sz="1600" dirty="0"/>
          </a:p>
          <a:p>
            <a:pPr marL="342900" indent="-342900">
              <a:buSzPct val="100000"/>
              <a:buChar char="•"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Och de egna resurserna</a:t>
            </a:r>
            <a:endParaRPr lang="en-US" sz="1600" dirty="0"/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9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8046720" cy="640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2600" b="1" dirty="0">
                <a:solidFill>
                  <a:srgbClr val="3D5AF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Vad det heter i arbetslivet</a:t>
            </a:r>
            <a:endParaRPr lang="en-US" sz="2600" dirty="0"/>
          </a:p>
        </p:txBody>
      </p:sp>
      <p:sp>
        <p:nvSpPr>
          <p:cNvPr id="3" name="Text 1"/>
          <p:cNvSpPr/>
          <p:nvPr/>
        </p:nvSpPr>
        <p:spPr>
          <a:xfrm>
            <a:off x="548640" y="1234440"/>
            <a:ext cx="8046720" cy="64820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Arbetet med människors kompetens har ett eget samlingsnamn: </a:t>
            </a:r>
            <a:pPr indent="0" marL="0">
              <a:buNone/>
            </a:pPr>
            <a:r>
              <a:rPr lang="en-US" sz="1600" b="1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personalarbete</a:t>
            </a:r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, på engelska </a:t>
            </a:r>
            <a:pPr indent="0" marL="0">
              <a:buNone/>
            </a:pPr>
            <a:r>
              <a:rPr lang="en-US" sz="1600" i="1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human resource management</a:t>
            </a:r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(HRM).</a:t>
            </a:r>
            <a:endParaRPr lang="en-US" sz="1600" dirty="0"/>
          </a:p>
        </p:txBody>
      </p:sp>
      <p:sp>
        <p:nvSpPr>
          <p:cNvPr id="4" name="Text 2"/>
          <p:cNvSpPr/>
          <p:nvPr/>
        </p:nvSpPr>
        <p:spPr>
          <a:xfrm>
            <a:off x="548640" y="1882648"/>
            <a:ext cx="8046720" cy="64820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Dit hör till exempel </a:t>
            </a:r>
            <a:pPr indent="0" marL="0">
              <a:buNone/>
            </a:pPr>
            <a:r>
              <a:rPr lang="en-US" sz="1600" b="1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kompetensutveckling</a:t>
            </a:r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– att medarbetare lär nytt och växer i arbetet.</a:t>
            </a:r>
            <a:endParaRPr lang="en-US" sz="1600" dirty="0"/>
          </a:p>
        </p:txBody>
      </p:sp>
      <p:sp>
        <p:nvSpPr>
          <p:cNvPr id="5" name="Text 3"/>
          <p:cNvSpPr/>
          <p:nvPr/>
        </p:nvSpPr>
        <p:spPr>
          <a:xfrm>
            <a:off x="548640" y="2530856"/>
            <a:ext cx="8046720" cy="64820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Termen är bra att känna igen. Men tyngdpunkten ligger någon annanstans: i vardagen.</a:t>
            </a:r>
            <a:endParaRPr lang="en-US" sz="16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8046720" cy="640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2600" b="1" dirty="0">
                <a:solidFill>
                  <a:srgbClr val="3D5AF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Tre klassiska ledarstilar</a:t>
            </a:r>
            <a:endParaRPr lang="en-US" sz="2600" dirty="0"/>
          </a:p>
        </p:txBody>
      </p:sp>
      <p:sp>
        <p:nvSpPr>
          <p:cNvPr id="3" name="Text 1"/>
          <p:cNvSpPr/>
          <p:nvPr/>
        </p:nvSpPr>
        <p:spPr>
          <a:xfrm>
            <a:off x="548640" y="1234440"/>
            <a:ext cx="8046720" cy="38811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Lektion 2 · Så styr ledaren – och vad det leder till</a:t>
            </a:r>
            <a:endParaRPr lang="en-US" sz="1600" dirty="0"/>
          </a:p>
        </p:txBody>
      </p:sp>
      <p:sp>
        <p:nvSpPr>
          <p:cNvPr id="4" name="Text 2"/>
          <p:cNvSpPr/>
          <p:nvPr/>
        </p:nvSpPr>
        <p:spPr>
          <a:xfrm>
            <a:off x="548640" y="1622552"/>
            <a:ext cx="8046720" cy="133299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buSzPct val="100000"/>
              <a:buChar char="•"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Varifrån de tre stilarna kommer</a:t>
            </a:r>
            <a:endParaRPr lang="en-US" sz="1600" dirty="0"/>
          </a:p>
          <a:p>
            <a:pPr marL="342900" indent="-342900">
              <a:buSzPct val="100000"/>
              <a:buChar char="•"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Auktoritär, demokratisk och låt-gå</a:t>
            </a:r>
            <a:endParaRPr lang="en-US" sz="1600" dirty="0"/>
          </a:p>
          <a:p>
            <a:pPr marL="342900" indent="-342900">
              <a:buSzPct val="100000"/>
              <a:buChar char="•"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Vad experimenten visade</a:t>
            </a:r>
            <a:endParaRPr lang="en-US" sz="1600" dirty="0"/>
          </a:p>
          <a:p>
            <a:pPr marL="342900" indent="-342900">
              <a:buSzPct val="100000"/>
              <a:buChar char="•"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Tillbaka till påståendet från lektionsstarten</a:t>
            </a:r>
            <a:endParaRPr lang="en-US" sz="1600" dirty="0"/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0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8046720" cy="640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2600" b="1" dirty="0">
                <a:solidFill>
                  <a:srgbClr val="3D5AF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Blicken i vardagen</a:t>
            </a:r>
            <a:endParaRPr lang="en-US" sz="2600" dirty="0"/>
          </a:p>
        </p:txBody>
      </p:sp>
      <p:sp>
        <p:nvSpPr>
          <p:cNvPr id="3" name="Text 1"/>
          <p:cNvSpPr/>
          <p:nvPr/>
        </p:nvSpPr>
        <p:spPr>
          <a:xfrm>
            <a:off x="548640" y="1234440"/>
            <a:ext cx="8046720" cy="64820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Att ta tillvara resurser är något varje ledare gör, långt från personalavdelningar och policydokument.</a:t>
            </a:r>
            <a:endParaRPr lang="en-US" sz="1600" dirty="0"/>
          </a:p>
        </p:txBody>
      </p:sp>
      <p:sp>
        <p:nvSpPr>
          <p:cNvPr id="4" name="Text 2"/>
          <p:cNvSpPr/>
          <p:nvPr/>
        </p:nvSpPr>
        <p:spPr>
          <a:xfrm>
            <a:off x="548640" y="1882648"/>
            <a:ext cx="8046720" cy="38811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Det börjar med </a:t>
            </a:r>
            <a:pPr indent="0" marL="0">
              <a:buNone/>
            </a:pPr>
            <a:r>
              <a:rPr lang="en-US" sz="1600" b="1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blicken</a:t>
            </a:r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: att se vad var och en i gruppen faktiskt kan.</a:t>
            </a:r>
            <a:endParaRPr lang="en-US" sz="1600" dirty="0"/>
          </a:p>
        </p:txBody>
      </p:sp>
      <p:sp>
        <p:nvSpPr>
          <p:cNvPr id="5" name="Text 3"/>
          <p:cNvSpPr/>
          <p:nvPr/>
        </p:nvSpPr>
        <p:spPr>
          <a:xfrm>
            <a:off x="548640" y="2270760"/>
            <a:ext cx="8046720" cy="64820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 ett projektarbete kanske en person skriver bra, en annan är noggrann med detaljer och en tredje håller humöret uppe när det blir motigt.</a:t>
            </a:r>
            <a:endParaRPr lang="en-US" sz="1600" dirty="0"/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8046720" cy="640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2600" b="1" dirty="0">
                <a:solidFill>
                  <a:srgbClr val="3D5AF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Varför det fungerar</a:t>
            </a:r>
            <a:endParaRPr lang="en-US" sz="2600" dirty="0"/>
          </a:p>
        </p:txBody>
      </p:sp>
      <p:sp>
        <p:nvSpPr>
          <p:cNvPr id="3" name="Text 1"/>
          <p:cNvSpPr/>
          <p:nvPr/>
        </p:nvSpPr>
        <p:spPr>
          <a:xfrm>
            <a:off x="548640" y="1234440"/>
            <a:ext cx="8046720" cy="64820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En ledare som fördelar uppgifterna efter styrkorna får </a:t>
            </a:r>
            <a:pPr indent="0" marL="0">
              <a:buNone/>
            </a:pPr>
            <a:r>
              <a:rPr lang="en-US" sz="1600" b="1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två</a:t>
            </a:r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saker: ett bättre resultat och gladare gruppmedlemmar.</a:t>
            </a:r>
            <a:endParaRPr lang="en-US" sz="1600" dirty="0"/>
          </a:p>
        </p:txBody>
      </p:sp>
      <p:sp>
        <p:nvSpPr>
          <p:cNvPr id="4" name="Text 2"/>
          <p:cNvSpPr/>
          <p:nvPr/>
        </p:nvSpPr>
        <p:spPr>
          <a:xfrm>
            <a:off x="548640" y="1882648"/>
            <a:ext cx="8046720" cy="64820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Skälet: när människor får använda och utveckla det de är bra på stöds </a:t>
            </a:r>
            <a:pPr indent="0" marL="0">
              <a:buNone/>
            </a:pPr>
            <a:r>
              <a:rPr lang="en-US" sz="1600" b="1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behovet av kompetens</a:t>
            </a:r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– ett av självbestämmandeteorins tre grundbehov.</a:t>
            </a:r>
            <a:endParaRPr lang="en-US" sz="1600" dirty="0"/>
          </a:p>
        </p:txBody>
      </p:sp>
      <p:sp>
        <p:nvSpPr>
          <p:cNvPr id="5" name="Text 3"/>
          <p:cNvSpPr/>
          <p:nvPr/>
        </p:nvSpPr>
        <p:spPr>
          <a:xfrm>
            <a:off x="548640" y="2530856"/>
            <a:ext cx="8046720" cy="64820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Här möts modellerna. Den utvecklande ledarens personliga omtanke och behovet av kompetens pekar åt samma håll.</a:t>
            </a:r>
            <a:endParaRPr lang="en-US" sz="1600" dirty="0"/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8046720" cy="640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2600" b="1" dirty="0">
                <a:solidFill>
                  <a:srgbClr val="3D5AF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Och de egna resurserna</a:t>
            </a:r>
            <a:endParaRPr lang="en-US" sz="2600" dirty="0"/>
          </a:p>
        </p:txBody>
      </p:sp>
      <p:sp>
        <p:nvSpPr>
          <p:cNvPr id="3" name="Text 1"/>
          <p:cNvSpPr/>
          <p:nvPr/>
        </p:nvSpPr>
        <p:spPr>
          <a:xfrm>
            <a:off x="548640" y="1234440"/>
            <a:ext cx="8046720" cy="64820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Samma logik gäller dig själv. Använd dina styrkor, och försök inte göra allt på egen hand.</a:t>
            </a:r>
            <a:endParaRPr lang="en-US" sz="1600" dirty="0"/>
          </a:p>
        </p:txBody>
      </p:sp>
      <p:sp>
        <p:nvSpPr>
          <p:cNvPr id="4" name="Text 2"/>
          <p:cNvSpPr/>
          <p:nvPr/>
        </p:nvSpPr>
        <p:spPr>
          <a:xfrm>
            <a:off x="548640" y="1882648"/>
            <a:ext cx="8046720" cy="38811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Den ledare som känner sina svagheter kan låta någon annans styrka täcka dem.</a:t>
            </a:r>
            <a:endParaRPr lang="en-US" sz="1600" dirty="0"/>
          </a:p>
        </p:txBody>
      </p:sp>
      <p:sp>
        <p:nvSpPr>
          <p:cNvPr id="5" name="Shape 3"/>
          <p:cNvSpPr/>
          <p:nvPr/>
        </p:nvSpPr>
        <p:spPr>
          <a:xfrm>
            <a:off x="548640" y="2307336"/>
            <a:ext cx="32004" cy="657352"/>
          </a:xfrm>
          <a:prstGeom prst="rect">
            <a:avLst/>
          </a:prstGeom>
          <a:solidFill>
            <a:srgbClr val="3D5AFE"/>
          </a:solidFill>
          <a:ln/>
        </p:spPr>
      </p:sp>
      <p:sp>
        <p:nvSpPr>
          <p:cNvPr id="6" name="Text 4"/>
          <p:cNvSpPr/>
          <p:nvPr/>
        </p:nvSpPr>
        <p:spPr>
          <a:xfrm>
            <a:off x="777240" y="2270760"/>
            <a:ext cx="7818120" cy="74879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i="1" dirty="0">
                <a:solidFill>
                  <a:srgbClr val="545B6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Att be om hjälp är att ta tillvara gruppens kompetens – inte att misslyckas.</a:t>
            </a:r>
            <a:endParaRPr lang="en-US" sz="1600" dirty="0"/>
          </a:p>
        </p:txBody>
      </p:sp>
      <p:sp>
        <p:nvSpPr>
          <p:cNvPr id="7" name="Text 5"/>
          <p:cNvSpPr/>
          <p:nvPr/>
        </p:nvSpPr>
        <p:spPr>
          <a:xfrm>
            <a:off x="548640" y="3019552"/>
            <a:ext cx="8046720" cy="64820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Även här är självkännedomen nyckeln: du kan bara spela på dina styrkor om du vet vilka de är.</a:t>
            </a:r>
            <a:endParaRPr lang="en-US" sz="1600" dirty="0"/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8046720" cy="640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2600" b="1" dirty="0">
                <a:solidFill>
                  <a:srgbClr val="3D5AF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Reflektera över din egen utveckling</a:t>
            </a:r>
            <a:endParaRPr lang="en-US" sz="2600" dirty="0"/>
          </a:p>
        </p:txBody>
      </p:sp>
      <p:sp>
        <p:nvSpPr>
          <p:cNvPr id="3" name="Text 1"/>
          <p:cNvSpPr/>
          <p:nvPr/>
        </p:nvSpPr>
        <p:spPr>
          <a:xfrm>
            <a:off x="548640" y="1234440"/>
            <a:ext cx="8046720" cy="38811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Lektion 12 · Områdets sista lektion</a:t>
            </a:r>
            <a:endParaRPr lang="en-US" sz="1600" dirty="0"/>
          </a:p>
        </p:txBody>
      </p:sp>
      <p:sp>
        <p:nvSpPr>
          <p:cNvPr id="4" name="Text 2"/>
          <p:cNvSpPr/>
          <p:nvPr/>
        </p:nvSpPr>
        <p:spPr>
          <a:xfrm>
            <a:off x="548640" y="1622552"/>
            <a:ext cx="8046720" cy="133299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buSzPct val="100000"/>
              <a:buChar char="•"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Vad reflektion betyder här</a:t>
            </a:r>
            <a:endParaRPr lang="en-US" sz="1600" dirty="0"/>
          </a:p>
          <a:p>
            <a:pPr marL="342900" indent="-342900">
              <a:buSzPct val="100000"/>
              <a:buChar char="•"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Rutinens tre frågor</a:t>
            </a:r>
            <a:endParaRPr lang="en-US" sz="1600" dirty="0"/>
          </a:p>
          <a:p>
            <a:pPr marL="342900" indent="-342900">
              <a:buSzPct val="100000"/>
              <a:buChar char="•"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Din ledarprofil</a:t>
            </a:r>
            <a:endParaRPr lang="en-US" sz="1600" dirty="0"/>
          </a:p>
          <a:p>
            <a:pPr marL="342900" indent="-342900">
              <a:buSzPct val="100000"/>
              <a:buChar char="•"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Hela kedjan</a:t>
            </a:r>
            <a:endParaRPr lang="en-US" sz="1600" dirty="0"/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8046720" cy="640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2600" b="1" dirty="0">
                <a:solidFill>
                  <a:srgbClr val="3D5AF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Vad reflektion betyder</a:t>
            </a:r>
            <a:endParaRPr lang="en-US" sz="2600" dirty="0"/>
          </a:p>
        </p:txBody>
      </p:sp>
      <p:sp>
        <p:nvSpPr>
          <p:cNvPr id="3" name="Text 1"/>
          <p:cNvSpPr/>
          <p:nvPr/>
        </p:nvSpPr>
        <p:spPr>
          <a:xfrm>
            <a:off x="548640" y="1234440"/>
            <a:ext cx="8046720" cy="38811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Att </a:t>
            </a:r>
            <a:pPr indent="0" marL="0">
              <a:buNone/>
            </a:pPr>
            <a:r>
              <a:rPr lang="en-US" sz="1600" b="1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systematiskt tänka igenom</a:t>
            </a:r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något du varit med om för att lära av det.</a:t>
            </a:r>
            <a:endParaRPr lang="en-US" sz="1600" dirty="0"/>
          </a:p>
        </p:txBody>
      </p:sp>
      <p:sp>
        <p:nvSpPr>
          <p:cNvPr id="4" name="Text 2"/>
          <p:cNvSpPr/>
          <p:nvPr/>
        </p:nvSpPr>
        <p:spPr>
          <a:xfrm>
            <a:off x="548640" y="1622552"/>
            <a:ext cx="8046720" cy="38811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Inte att grubbla planlöst.</a:t>
            </a:r>
            <a:endParaRPr lang="en-US" sz="1600" dirty="0"/>
          </a:p>
        </p:txBody>
      </p:sp>
      <p:sp>
        <p:nvSpPr>
          <p:cNvPr id="5" name="Text 3"/>
          <p:cNvSpPr/>
          <p:nvPr/>
        </p:nvSpPr>
        <p:spPr>
          <a:xfrm>
            <a:off x="548640" y="2010664"/>
            <a:ext cx="8046720" cy="64820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Utveckling sker sällan av sig själv, och litteraturen om självledarskap arbetar därför med reflektionsfrågor och övningar som verktyg.</a:t>
            </a:r>
            <a:endParaRPr lang="en-US" sz="1600" dirty="0"/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8046720" cy="640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2600" b="1" dirty="0">
                <a:solidFill>
                  <a:srgbClr val="3D5AF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Rutinens tre frågor</a:t>
            </a:r>
            <a:endParaRPr lang="en-US" sz="2600" dirty="0"/>
          </a:p>
        </p:txBody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450974" y="1234440"/>
            <a:ext cx="4242052" cy="2651760"/>
          </a:xfrm>
          <a:prstGeom prst="rect">
            <a:avLst/>
          </a:prstGeom>
        </p:spPr>
      </p:pic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8046720" cy="640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2600" b="1" dirty="0">
                <a:solidFill>
                  <a:srgbClr val="3D5AF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Varför ordningen spelar roll</a:t>
            </a:r>
            <a:endParaRPr lang="en-US" sz="2600" dirty="0"/>
          </a:p>
        </p:txBody>
      </p:sp>
      <p:sp>
        <p:nvSpPr>
          <p:cNvPr id="3" name="Text 1"/>
          <p:cNvSpPr/>
          <p:nvPr/>
        </p:nvSpPr>
        <p:spPr>
          <a:xfrm>
            <a:off x="548640" y="1234440"/>
            <a:ext cx="8046720" cy="64820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Ett förslag om nästa gång blir en gissning om du inte först vet vad handlingen ledde till.</a:t>
            </a:r>
            <a:endParaRPr lang="en-US" sz="1600" dirty="0"/>
          </a:p>
        </p:txBody>
      </p:sp>
      <p:sp>
        <p:nvSpPr>
          <p:cNvPr id="4" name="Text 2"/>
          <p:cNvSpPr/>
          <p:nvPr/>
        </p:nvSpPr>
        <p:spPr>
          <a:xfrm>
            <a:off x="548640" y="1882648"/>
            <a:ext cx="8046720" cy="70307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buSzPct val="100000"/>
              <a:buChar char="•"/>
            </a:pPr>
            <a:r>
              <a:rPr lang="en-US" sz="1600" b="1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Skriv ner</a:t>
            </a:r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svaren, gärna kort.</a:t>
            </a:r>
            <a:endParaRPr lang="en-US" sz="1600" dirty="0"/>
          </a:p>
          <a:p>
            <a:pPr marL="342900" indent="-342900">
              <a:buSzPct val="100000"/>
              <a:buChar char="•"/>
            </a:pPr>
            <a:r>
              <a:rPr lang="en-US" sz="1600" b="1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Upprepa</a:t>
            </a:r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rutinen efter varje grupparbete eller ledaruppgift.</a:t>
            </a:r>
            <a:endParaRPr lang="en-US" sz="1600" dirty="0"/>
          </a:p>
        </p:txBody>
      </p:sp>
      <p:sp>
        <p:nvSpPr>
          <p:cNvPr id="5" name="Text 3"/>
          <p:cNvSpPr/>
          <p:nvPr/>
        </p:nvSpPr>
        <p:spPr>
          <a:xfrm>
            <a:off x="548640" y="2585720"/>
            <a:ext cx="8046720" cy="38811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Ditt eget mönster växer fram efter några veckor.</a:t>
            </a:r>
            <a:endParaRPr lang="en-US" sz="1600" dirty="0"/>
          </a:p>
        </p:txBody>
      </p:sp>
      <p:sp>
        <p:nvSpPr>
          <p:cNvPr id="6" name="Shape 4"/>
          <p:cNvSpPr/>
          <p:nvPr/>
        </p:nvSpPr>
        <p:spPr>
          <a:xfrm>
            <a:off x="548640" y="3010408"/>
            <a:ext cx="32004" cy="397256"/>
          </a:xfrm>
          <a:prstGeom prst="rect">
            <a:avLst/>
          </a:prstGeom>
          <a:solidFill>
            <a:srgbClr val="3D5AFE"/>
          </a:solidFill>
          <a:ln/>
        </p:spPr>
      </p:sp>
      <p:sp>
        <p:nvSpPr>
          <p:cNvPr id="7" name="Text 5"/>
          <p:cNvSpPr/>
          <p:nvPr/>
        </p:nvSpPr>
        <p:spPr>
          <a:xfrm>
            <a:off x="777240" y="2973832"/>
            <a:ext cx="7818120" cy="48869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i="1" dirty="0">
                <a:solidFill>
                  <a:srgbClr val="545B6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Vilken av de tre frågorna är svårast att svara ärligt på?</a:t>
            </a:r>
            <a:endParaRPr lang="en-US" sz="1600" dirty="0"/>
          </a:p>
        </p:txBody>
      </p:sp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7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8046720" cy="640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2600" b="1" dirty="0">
                <a:solidFill>
                  <a:srgbClr val="3D5AF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Din ledarprofil</a:t>
            </a:r>
            <a:endParaRPr lang="en-US" sz="2600" dirty="0"/>
          </a:p>
        </p:txBody>
      </p:sp>
      <p:sp>
        <p:nvSpPr>
          <p:cNvPr id="3" name="Text 1"/>
          <p:cNvSpPr/>
          <p:nvPr/>
        </p:nvSpPr>
        <p:spPr>
          <a:xfrm>
            <a:off x="548640" y="1234440"/>
            <a:ext cx="8046720" cy="38811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Läromedlet föreslår också att du skriver en egen ledarprofil:</a:t>
            </a:r>
            <a:endParaRPr lang="en-US" sz="1600" dirty="0"/>
          </a:p>
        </p:txBody>
      </p:sp>
      <p:sp>
        <p:nvSpPr>
          <p:cNvPr id="4" name="Text 2"/>
          <p:cNvSpPr/>
          <p:nvPr/>
        </p:nvSpPr>
        <p:spPr>
          <a:xfrm>
            <a:off x="548640" y="1622552"/>
            <a:ext cx="8046720" cy="159308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buSzPct val="100000"/>
              <a:buChar char="•"/>
            </a:pPr>
            <a:r>
              <a:rPr lang="en-US" sz="1600" b="1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Två styrkor</a:t>
            </a:r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du vill använda mer</a:t>
            </a:r>
            <a:endParaRPr lang="en-US" sz="1600" dirty="0"/>
          </a:p>
          <a:p>
            <a:pPr marL="342900" indent="-342900">
              <a:buSzPct val="100000"/>
              <a:buChar char="•"/>
            </a:pPr>
            <a:r>
              <a:rPr lang="en-US" sz="1600" b="1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En svaghet</a:t>
            </a:r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du vill hålla ögonen på</a:t>
            </a:r>
            <a:endParaRPr lang="en-US" sz="1600" dirty="0"/>
          </a:p>
          <a:p>
            <a:pPr marL="342900" indent="-342900">
              <a:buSzPct val="100000"/>
              <a:buChar char="•"/>
            </a:pPr>
            <a:r>
              <a:rPr lang="en-US" sz="1600" b="1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Det som driver dig</a:t>
            </a:r>
            <a:endParaRPr lang="en-US" sz="1600" dirty="0"/>
          </a:p>
          <a:p>
            <a:pPr marL="342900" indent="-342900">
              <a:buSzPct val="100000"/>
              <a:buChar char="•"/>
            </a:pPr>
            <a:r>
              <a:rPr lang="en-US" sz="1600" b="1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Ett</a:t>
            </a:r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av det utvecklande ledarskapets tre beteenden att träna under nästa grupparbete</a:t>
            </a:r>
            <a:endParaRPr lang="en-US" sz="1600" dirty="0"/>
          </a:p>
        </p:txBody>
      </p:sp>
      <p:sp>
        <p:nvSpPr>
          <p:cNvPr id="5" name="Text 3"/>
          <p:cNvSpPr/>
          <p:nvPr/>
        </p:nvSpPr>
        <p:spPr>
          <a:xfrm>
            <a:off x="548640" y="3215640"/>
            <a:ext cx="8046720" cy="38811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Det är precis den plan du byggt i tre steg och skriver samman i dag.</a:t>
            </a:r>
            <a:endParaRPr lang="en-US" sz="1600" dirty="0"/>
          </a:p>
        </p:txBody>
      </p:sp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8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8046720" cy="640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2600" b="1" dirty="0">
                <a:solidFill>
                  <a:srgbClr val="3D5AF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Kedjan</a:t>
            </a:r>
            <a:endParaRPr lang="en-US" sz="2600" dirty="0"/>
          </a:p>
        </p:txBody>
      </p:sp>
      <p:sp>
        <p:nvSpPr>
          <p:cNvPr id="3" name="Text 1"/>
          <p:cNvSpPr/>
          <p:nvPr/>
        </p:nvSpPr>
        <p:spPr>
          <a:xfrm>
            <a:off x="548640" y="1234440"/>
            <a:ext cx="8046720" cy="38811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Bokens slutsats om hur delarna hör samman:</a:t>
            </a:r>
            <a:endParaRPr lang="en-US" sz="1600" dirty="0"/>
          </a:p>
        </p:txBody>
      </p:sp>
      <p:sp>
        <p:nvSpPr>
          <p:cNvPr id="4" name="Text 2"/>
          <p:cNvSpPr/>
          <p:nvPr/>
        </p:nvSpPr>
        <p:spPr>
          <a:xfrm>
            <a:off x="548640" y="1622552"/>
            <a:ext cx="8046720" cy="159308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buSzPct val="100000"/>
              <a:buChar char="•"/>
            </a:pPr>
            <a:r>
              <a:rPr lang="en-US" sz="1600" b="1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Självkännedomen</a:t>
            </a:r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ger dig materialet.</a:t>
            </a:r>
            <a:endParaRPr lang="en-US" sz="1600" dirty="0"/>
          </a:p>
          <a:p>
            <a:pPr marL="342900" indent="-342900">
              <a:buSzPct val="100000"/>
              <a:buChar char="•"/>
            </a:pPr>
            <a:r>
              <a:rPr lang="en-US" sz="1600" b="1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Självledarskapet</a:t>
            </a:r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gör att du kan styra ditt tänkande, ditt beteende och din motivation.</a:t>
            </a:r>
            <a:endParaRPr lang="en-US" sz="1600" dirty="0"/>
          </a:p>
          <a:p>
            <a:pPr marL="342900" indent="-342900">
              <a:buSzPct val="100000"/>
              <a:buChar char="•"/>
            </a:pPr>
            <a:r>
              <a:rPr lang="en-US" sz="1600" b="1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Träningen</a:t>
            </a:r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utvecklar dina ledarbeteenden.</a:t>
            </a:r>
            <a:endParaRPr lang="en-US" sz="1600" dirty="0"/>
          </a:p>
          <a:p>
            <a:pPr marL="342900" indent="-342900">
              <a:buSzPct val="100000"/>
              <a:buChar char="•"/>
            </a:pPr>
            <a:r>
              <a:rPr lang="en-US" sz="1600" b="1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Blicken för andras styrkor</a:t>
            </a:r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låter hela gruppens kompetens komma till nytta.</a:t>
            </a:r>
            <a:endParaRPr lang="en-US" sz="1600" dirty="0"/>
          </a:p>
        </p:txBody>
      </p:sp>
      <p:sp>
        <p:nvSpPr>
          <p:cNvPr id="5" name="Text 3"/>
          <p:cNvSpPr/>
          <p:nvPr/>
        </p:nvSpPr>
        <p:spPr>
          <a:xfrm>
            <a:off x="548640" y="3215640"/>
            <a:ext cx="8046720" cy="64820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Kursen har rört sig från individen via gruppen till ledaren. Härnäst zoomar vi ut till organisationen.</a:t>
            </a:r>
            <a:endParaRPr lang="en-US" sz="16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8046720" cy="640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2600" b="1" dirty="0">
                <a:solidFill>
                  <a:srgbClr val="3D5AF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Varifrån stilarna kommer</a:t>
            </a:r>
            <a:endParaRPr lang="en-US" sz="2600" dirty="0"/>
          </a:p>
        </p:txBody>
      </p:sp>
      <p:sp>
        <p:nvSpPr>
          <p:cNvPr id="3" name="Text 1"/>
          <p:cNvSpPr/>
          <p:nvPr/>
        </p:nvSpPr>
        <p:spPr>
          <a:xfrm>
            <a:off x="548640" y="1234440"/>
            <a:ext cx="8046720" cy="64820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Den mest kända indelningen av ledarstilar kommer från socialpsykologen </a:t>
            </a:r>
            <a:pPr indent="0" marL="0">
              <a:buNone/>
            </a:pPr>
            <a:r>
              <a:rPr lang="en-US" sz="1600" b="1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Kurt Lewin</a:t>
            </a:r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och kollegorna </a:t>
            </a:r>
            <a:pPr indent="0" marL="0">
              <a:buNone/>
            </a:pPr>
            <a:r>
              <a:rPr lang="en-US" sz="1600" b="1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Ronald Lippitt</a:t>
            </a:r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och </a:t>
            </a:r>
            <a:pPr indent="0" marL="0">
              <a:buNone/>
            </a:pPr>
            <a:r>
              <a:rPr lang="en-US" sz="1600" b="1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Ralph White</a:t>
            </a:r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.</a:t>
            </a:r>
            <a:endParaRPr lang="en-US" sz="1600" dirty="0"/>
          </a:p>
        </p:txBody>
      </p:sp>
      <p:sp>
        <p:nvSpPr>
          <p:cNvPr id="4" name="Text 2"/>
          <p:cNvSpPr/>
          <p:nvPr/>
        </p:nvSpPr>
        <p:spPr>
          <a:xfrm>
            <a:off x="548640" y="1882648"/>
            <a:ext cx="8046720" cy="64820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 slutet av </a:t>
            </a:r>
            <a:pPr indent="0" marL="0">
              <a:buNone/>
            </a:pPr>
            <a:r>
              <a:rPr lang="en-US" sz="1600" b="1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1930-talet</a:t>
            </a:r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genomförde de en serie experiment – de så kallade </a:t>
            </a:r>
            <a:pPr indent="0" marL="0">
              <a:buNone/>
            </a:pPr>
            <a:r>
              <a:rPr lang="en-US" sz="1600" b="1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Iowa-studierna</a:t>
            </a:r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.</a:t>
            </a:r>
            <a:endParaRPr lang="en-US" sz="1600" dirty="0"/>
          </a:p>
        </p:txBody>
      </p:sp>
      <p:sp>
        <p:nvSpPr>
          <p:cNvPr id="5" name="Text 3"/>
          <p:cNvSpPr/>
          <p:nvPr/>
        </p:nvSpPr>
        <p:spPr>
          <a:xfrm>
            <a:off x="548640" y="2530856"/>
            <a:ext cx="8046720" cy="64820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Vuxna ledare ledde grupper av pojkar på olika sätt, och forskarna jämförde vad som hände.</a:t>
            </a:r>
            <a:endParaRPr lang="en-US" sz="16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8046720" cy="640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2600" b="1" dirty="0">
                <a:solidFill>
                  <a:srgbClr val="3D5AF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Så styr ledaren</a:t>
            </a:r>
            <a:endParaRPr lang="en-US" sz="2600" dirty="0"/>
          </a:p>
        </p:txBody>
      </p:sp>
      <p:sp>
        <p:nvSpPr>
          <p:cNvPr id="3" name="Text 1"/>
          <p:cNvSpPr/>
          <p:nvPr/>
        </p:nvSpPr>
        <p:spPr>
          <a:xfrm>
            <a:off x="548640" y="1234440"/>
            <a:ext cx="8046720" cy="153822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buSzPct val="100000"/>
              <a:buChar char="•"/>
            </a:pPr>
            <a:r>
              <a:rPr lang="en-US" sz="1600" b="1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Auktoritär (autokratisk)</a:t>
            </a:r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– fattar alla beslut ensam och styr arbetet i detalj</a:t>
            </a:r>
            <a:endParaRPr lang="en-US" sz="1600" dirty="0"/>
          </a:p>
          <a:p>
            <a:pPr marL="342900" indent="-342900">
              <a:buSzPct val="100000"/>
              <a:buChar char="•"/>
            </a:pPr>
            <a:r>
              <a:rPr lang="en-US" sz="1600" b="1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Demokratisk</a:t>
            </a:r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– involverar gruppen i besluten och uppmuntrar alla att delta</a:t>
            </a:r>
            <a:endParaRPr lang="en-US" sz="1600" dirty="0"/>
          </a:p>
          <a:p>
            <a:pPr marL="342900" indent="-342900">
              <a:buSzPct val="100000"/>
              <a:buChar char="•"/>
            </a:pPr>
            <a:r>
              <a:rPr lang="en-US" sz="1600" b="1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Låt-gå (laissez-faire)</a:t>
            </a:r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– ger lite eller ingen styrning och överlåter besluten åt gruppen</a:t>
            </a:r>
            <a:endParaRPr lang="en-US" sz="16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8046720" cy="640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2600" b="1" dirty="0">
                <a:solidFill>
                  <a:srgbClr val="3D5AF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Vad experimenten visade</a:t>
            </a:r>
            <a:endParaRPr lang="en-US" sz="2600" dirty="0"/>
          </a:p>
        </p:txBody>
      </p:sp>
      <p:sp>
        <p:nvSpPr>
          <p:cNvPr id="3" name="Text 1"/>
          <p:cNvSpPr/>
          <p:nvPr/>
        </p:nvSpPr>
        <p:spPr>
          <a:xfrm>
            <a:off x="548640" y="1234440"/>
            <a:ext cx="8046720" cy="127812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buSzPct val="100000"/>
              <a:buChar char="•"/>
            </a:pPr>
            <a:r>
              <a:rPr lang="en-US" sz="1600" b="1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Demokratisk:</a:t>
            </a:r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den mest hållbara arbetslusten och det bästa samarbetet</a:t>
            </a:r>
            <a:endParaRPr lang="en-US" sz="1600" dirty="0"/>
          </a:p>
          <a:p>
            <a:pPr marL="342900" indent="-342900">
              <a:buSzPct val="100000"/>
              <a:buChar char="•"/>
            </a:pPr>
            <a:r>
              <a:rPr lang="en-US" sz="1600" b="1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Auktoritär:</a:t>
            </a:r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kunde ge hög produktion – men skapade också mer aggression, och arbetet fungerade bara så länge ledaren var närvarande</a:t>
            </a:r>
            <a:endParaRPr lang="en-US" sz="1600" dirty="0"/>
          </a:p>
          <a:p>
            <a:pPr marL="342900" indent="-342900">
              <a:buSzPct val="100000"/>
              <a:buChar char="•"/>
            </a:pPr>
            <a:r>
              <a:rPr lang="en-US" sz="1600" b="1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Låt-gå:</a:t>
            </a:r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lägst produktivitet av de tre</a:t>
            </a:r>
            <a:endParaRPr lang="en-US" sz="16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68</Slides>
  <Notes>68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68</vt:i4>
      </vt:variant>
    </vt:vector>
  </HeadingPairs>
  <TitlesOfParts>
    <vt:vector size="71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Slide 26</vt:lpstr>
      <vt:lpstr>Slide 27</vt:lpstr>
      <vt:lpstr>Slide 28</vt:lpstr>
      <vt:lpstr>Slide 29</vt:lpstr>
      <vt:lpstr>Slide 30</vt:lpstr>
      <vt:lpstr>Slide 31</vt:lpstr>
      <vt:lpstr>Slide 32</vt:lpstr>
      <vt:lpstr>Slide 33</vt:lpstr>
      <vt:lpstr>Slide 34</vt:lpstr>
      <vt:lpstr>Slide 35</vt:lpstr>
      <vt:lpstr>Slide 36</vt:lpstr>
      <vt:lpstr>Slide 37</vt:lpstr>
      <vt:lpstr>Slide 38</vt:lpstr>
      <vt:lpstr>Slide 39</vt:lpstr>
      <vt:lpstr>Slide 40</vt:lpstr>
      <vt:lpstr>Slide 41</vt:lpstr>
      <vt:lpstr>Slide 42</vt:lpstr>
      <vt:lpstr>Slide 43</vt:lpstr>
      <vt:lpstr>Slide 44</vt:lpstr>
      <vt:lpstr>Slide 45</vt:lpstr>
      <vt:lpstr>Slide 46</vt:lpstr>
      <vt:lpstr>Slide 47</vt:lpstr>
      <vt:lpstr>Slide 48</vt:lpstr>
      <vt:lpstr>Slide 49</vt:lpstr>
      <vt:lpstr>Slide 50</vt:lpstr>
      <vt:lpstr>Slide 51</vt:lpstr>
      <vt:lpstr>Slide 52</vt:lpstr>
      <vt:lpstr>Slide 53</vt:lpstr>
      <vt:lpstr>Slide 54</vt:lpstr>
      <vt:lpstr>Slide 55</vt:lpstr>
      <vt:lpstr>Slide 56</vt:lpstr>
      <vt:lpstr>Slide 57</vt:lpstr>
      <vt:lpstr>Slide 58</vt:lpstr>
      <vt:lpstr>Slide 59</vt:lpstr>
      <vt:lpstr>Slide 60</vt:lpstr>
      <vt:lpstr>Slide 61</vt:lpstr>
      <vt:lpstr>Slide 62</vt:lpstr>
      <vt:lpstr>Slide 63</vt:lpstr>
      <vt:lpstr>Slide 64</vt:lpstr>
      <vt:lpstr>Slide 65</vt:lpstr>
      <vt:lpstr>Slide 66</vt:lpstr>
      <vt:lpstr>Slide 67</vt:lpstr>
      <vt:lpstr>Slide 68</vt:lpstr>
    </vt:vector>
  </TitlesOfParts>
  <Company>ledarskap.net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Ledarskap och personlig ledarutveckling — bildspel</dc:title>
  <dc:subject>PptxGenJS Presentation</dc:subject>
  <dc:creator>Ledarskap och organisation</dc:creator>
  <cp:lastModifiedBy>Ledarskap och organisation</cp:lastModifiedBy>
  <cp:revision>1</cp:revision>
  <dcterms:created xsi:type="dcterms:W3CDTF">2026-08-19T05:19:29Z</dcterms:created>
  <dcterms:modified xsi:type="dcterms:W3CDTF">2026-08-19T05:19:29Z</dcterms:modified>
</cp:coreProperties>
</file>