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</p:sldIdLst>
  <p:notesMasterIdLst>
    <p:notesMasterId r:id="rId7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notesMaster" Target="notesMasters/notesMaster1.xml"/><Relationship Id="rId79" Type="http://schemas.openxmlformats.org/officeDocument/2006/relationships/presProps" Target="presProps.xml"/><Relationship Id="rId80" Type="http://schemas.openxmlformats.org/officeDocument/2006/relationships/viewProps" Target="viewProps.xml"/><Relationship Id="rId81" Type="http://schemas.openxmlformats.org/officeDocument/2006/relationships/theme" Target="theme/theme1.xml"/><Relationship Id="rId8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en organisationsform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 · Organisationsdelen börjar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en organisationsform 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ett organisationsschema visar – och inte visar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Arvet från Taylor och Fayol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vi gör med resten av lektionen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Matrisorganisationen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Här bryts Fayols princip om en enda chef.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Medarbetaren rapporterar till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minst två chefer samtidigt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Vanligen en funktions- eller linjechef och en projekt- eller produktchef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32562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Ingenjören tillhör teknikavdelningen och arbetar samtidigt i ett projekt som ska ta fram en ny produkt.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97383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Styrkan: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mer flexibel än linjen, passar tvärfunktionellt arbete i dynamiska miljöer.
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Priset: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det dubbla chefskapet kan skapa oklara ansvarsförhållanden.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formerna sida vid sida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1487" y="1234440"/>
            <a:ext cx="2121026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Tillbaka till dilemmat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har två chefer som vill olika saker. Vem lyder du?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Situationen kan uppstå därför att matrisen bygger på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dubbelt chefskap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och det är just det som kan göra ansvaret oklart.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307336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270760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skiljer en stab från en projektchef i matrisen?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Mintzbergs fem konfigurationer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3 · Fem helhetsmönster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Varifrån de fem kommer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avgörande: hur arbetet samordnas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fem, en i taget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som är lätta att blanda samman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Varifrån de fem kommer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klassiska formerna beskriver organisationens skelett. Den kanadensiske forskaren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Henry Mintzberg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tog analysen ett steg längre.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verket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Structuring of Organizations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från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1979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urskiljer han fem grundläggande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konfigurationer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helhetsmönster där struktur, samordning och omvärld hänger ihop.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7909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avgörande är hur arbetet samordnas. Inte hur stor organisationen är.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Enkel struktur och maskinbyråkrati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Enkel struktur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liten och centraliserad, en chef styr arbetet direkt.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Småföretag och nystartade verksamheter. Korta beslutsvägar, men mycket hänger på en person.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42744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Maskinbyråkrati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stor och hierarkisk, hög standardisering av arbetsprocesser, regler och rutiner.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fabrik som tillverkar tusentals likadana produkter. Ett arv från Taylor.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0510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Standardisering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= arbetet utförs på ett i förväg bestämt, likformigt sätt.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Professionell byråkrati och divisionaliserad form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Professionell byråkrati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högutbildade specialister, samordnas genom att kunskaperna och färdigheterna är standardiserade, till exempel genom långa utbildningar.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Sjukhus och universitet.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42744"/>
            <a:ext cx="8046720" cy="1168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Divisionaliserad form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halvautonoma, alltså delvis självstyrande, divisioner som styrs genom standardiserade resultat och mål.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Huvudkontoret säger inte hur, bara vilka resultat. Vanlig i stora koncerner med flera produkter eller marknader.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Adhokrati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Adhokrati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flexibel och projektbaserad, samordnas genom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ömsesidig anpassning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medarbetarna stämmer av arbetet med varandra löpande.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Passar innovativa och föränderliga miljöer.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Här känns matrisens logik igen: kompetensen sätts samman kring uppgiften i stället för kring hierarkin.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står i mittkolumnen?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Gå raderna uppifrån och ner: vad håller ihop arbetet i var och en?</a:t>
            </a:r>
            <a:endParaRPr lang="en-US" sz="1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9285" y="1622552"/>
            <a:ext cx="2905429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Kartan över de fem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9285" y="1234440"/>
            <a:ext cx="2905429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ord att hålla isär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Organisationsform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det sätt en verksamhet fördelar arbetsuppgifter, ansvar och beslutsrätt på.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Organisationsschema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en skiss över vem som ansvarar för vad och vem som rapporterar till vem.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Formen är sättet att fördela. Schemat är ritningen över det.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håller ihop arbetet?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den enda fråga ni behöver bära med er.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659128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622552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Vilka två samordnas genom standardisering – och vad är det som standardiseras i var och en?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407920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371344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skiljer den divisionaliserade formen från maskinbyråkratin, när båda är stora?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Rätt form för rätt mål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4 · Frågan är alltid: bäst för vad?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ingen form är bäst i sig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mål, fyra konfigurationer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klassiska formerna i samma logik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sätt att se på samma verksamhet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Frågan är alltid: bäst för vad?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Ingen organisationsform är bäst i sig.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Målens karaktär avgör.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01066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svaret på påståendet från lektionsstarten – och det gäller lika mycket den plattaste organisationen som den mest hierarkiska.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mål, fyra konfigurationer</a:t>
            </a:r>
            <a:endParaRPr lang="en-US" sz="26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234440"/>
          <a:ext cx="8046720" cy="914400"/>
        </p:xfrm>
        <a:graphic>
          <a:graphicData uri="http://schemas.openxmlformats.org/drawingml/2006/table">
            <a:tbl>
              <a:tblPr/>
              <a:tblGrid>
                <a:gridCol w="4023360"/>
                <a:gridCol w="402336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Målens karaktär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F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Form som gynnas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5AFE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Likformighet, säkerhet, låga kostnader (massproduktion)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maskinbyråkratins standardisering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Nytänkande och snabb omställning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adhokratins flexibilitet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Expertkunskap (vård, utbildning)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professionell byråkrati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Många olika marknader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C21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divisionaliserad form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Kartan att gå tillbaka till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9285" y="1234440"/>
            <a:ext cx="2905429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klassiska formerna i samma logik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23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Matrisorganisationen</a:t>
            </a:r>
            <a:pPr indent="0" marL="0">
              <a:buNone/>
            </a:pPr>
            <a:r>
              <a:rPr lang="en-US" sz="12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passar när målen kräver tvärfunktionellt arbete i föränderliga miljöer.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557528"/>
            <a:ext cx="8046720" cy="323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Linjeorganisationens</a:t>
            </a:r>
            <a:pPr indent="0" marL="0">
              <a:buNone/>
            </a:pPr>
            <a:r>
              <a:rPr lang="en-US" sz="12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tydliga ansvarskedja passar när ordning och entydigt ansvar väger tyngst.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1487" y="1880616"/>
            <a:ext cx="2121026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växla perspektiv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Organisationsforskarna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Lee Bolman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Terrence Deal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beskriver fyra perspektiv: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strukturella perspektivet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Resource-perspektivet (HR)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politiska perspektivet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symboliska perspektivet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95554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Vart och ett visar en annan sida av samma verksamhet. Det här kapitlet arbetar främst i det strukturella perspektivet.</a:t>
            </a:r>
            <a:endParaRPr lang="en-US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Lewins kraftfältsanalys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5 · När omvärlden kräver förändring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formen behöver ändras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Jämviktsläget som ser stabilt ut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Drivande och motverkande krafter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ökad press sällan räcker</a:t>
            </a:r>
            <a:endParaRPr lang="en-US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Omvärlden står inte stilla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organisationsform som passar i dag kan vara fel i morgon.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 teknik, nya konkurrenter och nya krav från kunder och samhälle skapar behov av att organisera om.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 känner igen rörelsen från kursens början: från industrisamhälle till tjänste- och kunskapssamhälle, och samtidigt från styrande chefskap mot relationsinriktat ledarskap.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17906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se behovet är en sak. Att genomföra förändringen är något annat.</a:t>
            </a:r>
            <a:endParaRPr lang="en-US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läge som ser stabilt ut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Socialpsykologen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Kurt Lewin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beskrev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1947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 situation som ett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kvasistationärt jämviktsläge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Läget ser stabilt ut, men hålls i själva verket på plats av krafter som drar åt olika håll.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Formen är mer än en ritning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Formen styr i praktiken: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snabbt beslut kan fattas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information rör sig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mycket frihet varje medarbetare har</a:t>
            </a: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Krafterna drar åt olika håll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Drivande krafter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vill förändra: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 teknik · förändrade marknader · nya krav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Motverkande krafter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vill bevara läget: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rädsla · vana · tröghet</a:t>
            </a:r>
            <a:endParaRPr lang="en-U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När uppstår förändring?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Förändring uppstår först när balansen rubbas – på ett av två sätt: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drivande krafterna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stärks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motverkande krafterna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försvagas</a:t>
            </a:r>
            <a:endParaRPr lang="en-US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Lewins viktigaste poäng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ofta mer verkningsfullt 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försvaga motståndet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än att öka trycket, eftersom ökad press tenderar att skapa motstånd.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som vill införa ett nytt arbetssätt bör därför fråga sig vad medarbetarna oroar sig för – i stället för att argumentera hårdare.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567432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530856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händer med dig när någon pressar dig hårdare att göra något du tvekar inför?</a:t>
            </a:r>
            <a:endParaRPr lang="en-US" sz="1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Hela kraftfältet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974" y="1234440"/>
            <a:ext cx="424205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Innan ni gör analysen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48640" y="1271016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1234440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 ett exempel på en motverkande kraft som inte handlar om lathet.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1759712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23136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skillnaden mellan att stärka en drivande kraft och att försvaga en motverkande?</a:t>
            </a:r>
            <a:endParaRPr lang="en-US" sz="1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Kotters åtta steg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6 · Att leda en förändring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Varifrån stegen kommer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åtta stegen i ordning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Kopplingen tillbaka till kraftfältet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modellen bygger på</a:t>
            </a:r>
            <a:endParaRPr lang="en-US" sz="16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Från kraftfältet till receptet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Kraftfältsanalysen förklarar varför förändring är trög.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John P. Kotter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ger ett recept för hur den kan ledas.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Utifrån en analys av över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 företags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förändringsförsök beskrev han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1995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åtta steg för att leda förändring.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Stegen är en ordning, inte en meny. Varje steg vilar på det föregående.</a:t>
            </a:r>
            <a:endParaRPr lang="en-US" sz="1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1–4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853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Skapa en känsla av angelägenhet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så att många förstår att förändringen är nödvändig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Bygg en styrande koalition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en grupp inflytelserika personer som driver arbetet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Utveckla en vision och en strategi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för förändringen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Kommunicera visionen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brett och upprepat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312420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308762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är det första steget först? Vad händer om man hoppar över det?</a:t>
            </a:r>
            <a:endParaRPr lang="en-US" sz="16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5–8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593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Undanröj hinder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ge medarbetarna handlingsutrymme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Skapa och säkra kortsiktiga delsegrar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Befäst framgångarna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driv vidare fler förändringar – förklara inte segern för tidigt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Förankra de nya arbetssätten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organisationens kultur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864104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2827528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behövs kortsiktiga delsegrar i ett arbete som tar flera år?</a:t>
            </a:r>
            <a:endParaRPr lang="en-US" sz="16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Kopplingen till kraftfältet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Boken jämför själv de åtta stegen med Lewins krafter: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första stegen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stärker de drivande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krafterna.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5 riktar sig rakt mot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motverkande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32562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Jämförelsen är bokens egen brygga mellan två modeller – inte ett forskningsresultat.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arbetsplatser – båda fungerar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stort sjukhus: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tusentals medarbetare, noga utformade rutiner, alltid tydligt vem som ansvarar för vad.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liten spelstudio: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åtta personer i samma rum, byter arbetsuppgifter, fattar beslut över en kopp kaffe.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har olika mål och olika omvärld – därför olika form.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955544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918968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vilken av dem går det snabbast att ändra ett beslut? I vilken är det lättast att veta vem som bär ansvaret?</a:t>
            </a:r>
            <a:endParaRPr lang="en-US" sz="1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modellen bygger på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Kotters åtta steg bygger på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erfarenheter från praktiken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snarare än på strikt vetenskaplig prövning.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värt att bära med sig när ni använder modellen – och det ska stå på era planscher.</a:t>
            </a:r>
            <a:endParaRPr lang="en-US" sz="16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Kedjan i sin helhet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3628" y="1234440"/>
            <a:ext cx="2736744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åtta pekar framåt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Organisationsform handlar om hur arbete, ansvar och beslutsrätt fördelas. Formen beror på målens karaktär, och när omvärlden ändras hjälper krafterna och stegen oss att förstå och leda förändringen.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4274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Kvar står steg åtta: en förändring är inte klar förrän den sitter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organisationens kultur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7909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en kultur är tar vi nästa lektion.</a:t>
            </a:r>
            <a:endParaRPr lang="en-US" sz="16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organisationskultur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7 · Värdering, norm och antagande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kaféer med samma regler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byggstenarna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kulturen lärs in – och subkulturerna</a:t>
            </a:r>
            <a:endParaRPr lang="en-US" sz="1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kaféer i samma kedja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 meny, samma bemanning, samma regler.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På det ena hälsar personalen glatt, hjälper varandra och löser problem direkt. På det andra är stämningen spänd, och ingen gör mer än den måste.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Strukturen är densamma. Det som skiljer dem åt kallas organisationskultur.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695448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658872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skulle du märka först om du gick in på det spända kaféet?</a:t>
            </a:r>
            <a:endParaRPr lang="en-US" sz="16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Organisationskultur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= de gemensamma antaganden, värderingar och normer som präglar en organisation.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Enklare uttryckt: organisationens sätt att tänka och handla. "Så här gör vi hos oss."</a:t>
            </a:r>
            <a:endParaRPr lang="en-US" sz="16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byggstenar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798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Värdering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en uppfattning om vad som är viktigt och eftersträvansvärt.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Kunden ska alltid känna sig välkommen.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en oskriven regel för hur man bör bete sig.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 kommer i tid till mötet.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Antagande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en föreställning som tas för given, ofta utan att någon tänker på den. </a:t>
            </a:r>
            <a:pPr indent="0" marL="0">
              <a:buNone/>
            </a:pPr>
            <a:r>
              <a:rPr lang="en-US" sz="1600" i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Chefen fattar de svåra besluten.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3032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Värderingar säger vad som är önskvärt, normer styr beteendet, antaganden ifrågasätts inte.</a:t>
            </a:r>
            <a:endParaRPr lang="en-US" sz="16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Så lärs kulturen in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Kulturen står sällan nedskriven. Den lärs in och förs vidare.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 medarbetare uppfattar snabbt vad som belönas, vad som väcker irritation och vilka historier som berättas i fikarummet.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Ingen ger dig en lista över de oskrivna reglerna på ditt första extrajobb. Ändå kan du dem efter några veckor.</a:t>
            </a:r>
            <a:endParaRPr lang="en-US" sz="16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Subkulturer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Kulturen växer fram ur människors samspel. Därför kan olika delar av samma organisation utveckla egna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subkulturer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Kulturen på ett sjukhus akutmottagning kan skilja sig tydligt från kulturen på samma sjukhus ekonomiavdelning.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567432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530856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 i vår skola skulle du säga att det finns två olika kulturer?</a:t>
            </a:r>
            <a:endParaRPr lang="en-US" sz="16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Scheins tre nivåer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8 · Från det synliga till det självklara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Frågan modellen svarar på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nivåerna, en i taget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Djupet: vad som är svårast att ändra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Glappet mellan det som sägs och det som görs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Arvet: Taylor och Fayol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Frederick W. Taylor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ville ersätta tumregler med ett vetenskapligt studium av arbetet, med tydlig arbetsdelning mellan ledning och arbetare.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Henri Fayol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beskrev ledningens fem funktioner och formulerade 14 administrativa principer – bland annat att varje anställd bara ska ha en chef.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Båda idéerna lever kvar i de former ni möter de närmaste lektionerna.</a:t>
            </a:r>
            <a:endParaRPr lang="en-US" sz="16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Frågan modellen svarar på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analyserar man något som är osynligt och taget för givet?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Organisationsforskaren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Edgar Schein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delar in organisationskulturen i tre nivåer, från det synliga till det självklara.</a:t>
            </a:r>
            <a:endParaRPr lang="en-US" sz="16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Nivå 1: artefakter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Kulturens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synliga och hörbara uttryck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lokaler, klädsel, språk och jargong, ritualer, symboler, berättelser och observerbara beteenden.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Kruxet: artefakter är lätta att se men svåra att tolka.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öppet kontorslandskap kan betyda att organisationen värdesätter samarbete – eller att den vill spara pengar.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955544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918968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 mig en artefakt från den här skolan.</a:t>
            </a:r>
            <a:endParaRPr lang="en-US" sz="16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Nivå 2: uttalade värderingar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värderingar, mål, strategier och normer som organisationen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säger sig stå för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uttrycks ofta i visioner, policyer och värdegrundsdokument.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den officiella bilden: det organisationen vill vara.</a:t>
            </a:r>
            <a:endParaRPr lang="en-US" sz="16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Nivå 3: grundläggande antaganden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omedvetna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självklara och för givet tagna föreställningar som egentligen styr beteendet.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 djupare nivå, desto mindre synlig är den – och desto svårare att förändra.</a:t>
            </a:r>
            <a:endParaRPr lang="en-US" sz="16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Modellen i sin helhet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0974" y="1234440"/>
            <a:ext cx="4242052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Glappet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Nivåerna stämmer inte alltid överens.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På väggen i det spända kaféet hänger skylten "medarbetarna är vår viktigaste resurs" – en uttalad värdering.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Är det grundläggande antagandet att den som ifrågasätter chefen får problem, blir det ändå tyst på personalmötena.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91896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Beteendet följer antagandena, inte dokumenten.</a:t>
            </a:r>
            <a:endParaRPr lang="en-US" sz="16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Hofstedes kulturdimensioner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9 · När förväntningar krockar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 teorin kommer ifrån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fyra ursprungliga dimensionerna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femte och den sjätte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Nyttan – och förbehållet</a:t>
            </a:r>
            <a:endParaRPr lang="en-US" sz="16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 teorin kommer ifrån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Ingen organisation finns i ett vakuum. Kulturen i ett företag eller en förening färgas också av kulturen i samhället omkring.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Forskaren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Geert Hofstede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genomförde en stor enkätstudie av anställdas värderingar på företaget IBM i en mängd länder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1967–1973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 materialet identifierade han fyra dimensioner som skiljer nationella kulturer åt.</a:t>
            </a:r>
            <a:endParaRPr lang="en-US" sz="16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Maktdistans och individualism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Maktdistans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 vilken grad ojämn maktfördelning accepteras.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Hög: chefen bestämmer utan att fråga. Låg: medarbetarna förväntar sig att få säga sitt.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Individualism–kollektivism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om individens eller gruppens intressen sätts främst.</a:t>
            </a:r>
            <a:endParaRPr lang="en-US" sz="16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Maskulinitet och osäkerhetsundvikande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Maskulinitet–femininitet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om kulturen betonar tävling och prestation eller omsorg och livskvalitet.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Osäkerhetsundvikande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hur väl man tål osäkerhet och tvetydighet.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starkt osäkerhetsundvikande syns ofta i detaljerade regler och planer.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567432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530856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Vilka två av de fyra är lättast att blanda ihop?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Innan vi går vidare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48640" y="1271016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4" name="Text 2"/>
          <p:cNvSpPr/>
          <p:nvPr/>
        </p:nvSpPr>
        <p:spPr>
          <a:xfrm>
            <a:off x="777240" y="1234440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Säg skillnaden mellan formen och schemat med egna ord.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172313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 ritar var och en schemat över sin egen verksamhet.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1112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 i lektionen får ni arbetsområdets fältstudie, där samma sak ska göras på riktigt.</a:t>
            </a:r>
            <a:endParaRPr lang="en-US" sz="1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femte och den sjätte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Senare tillkom en femte dimension: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långsiktig kontra kortsiktig orientering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Därefter en sjätte: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tillåtande kontra återhållsam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dimensionerna är bra till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förklarar varför en ledarstil som fungerar väl i ett land kan möta motstånd i ett annat.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som är van vid låg maktdistans och delar ut ansvar kan uppfattas som otydlig av medarbetare som förväntar sig raka besked – och tvärtom.</a:t>
            </a:r>
            <a:endParaRPr lang="en-US" sz="16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Förbehållet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Hofstedes teori har kritiserats för 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generalisera hela nationer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Människor i samma land kan skilja sig åt mer än genomsnitten mellan länder antyder.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Använd dimensionerna som tankeverktyg när ni analyserar kulturmöten – inte som facit om enskilda personer.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955544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918968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 går gränsen mellan att använda en dimension som verktyg och att använda den som en fördom?</a:t>
            </a:r>
            <a:endParaRPr lang="en-US" sz="16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fyra skalorna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1137" y="1234440"/>
            <a:ext cx="3421725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kulturen påverkar ledarskap, medarbetare och resultat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10 · Kulturens tre verkningar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Utgångsläget: de två kaféerna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Medarbetarna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Resultatet</a:t>
            </a:r>
            <a:endParaRPr lang="en-US" sz="16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Utgångsläget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 meny, samma bemanning, samma regler – helt olika stämning.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 använder vi begreppen för att förklara vad skillnaden gör med verksamheten.</a:t>
            </a:r>
            <a:endParaRPr lang="en-US" sz="16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Medarbetarna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Grundläggande antaganden styr beteendet. Därför avgör kulturen mycket av vardagen: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Vågar man ställa en dum fråga, erkänna ett misstag eller föreslå en ny idé?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 misstag ses som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lärtillfällen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lyfts problem tidigt.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 misstag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straffas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göms de undan.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97383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påverkar både trivseln och hur snabbt fel upptäcks.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339852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336194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kostar det en verksamhet att fel upptäcks sent?</a:t>
            </a:r>
            <a:endParaRPr lang="en-US" sz="16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Ledarskapet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Kulturen sätter ramar för vilket ledarskap som accepteras. En ny chef vars stil krockar med normerna möter friktion, hur väl genomtänkta besluten än är – till exempel snabba ensambeslut i en organisation som är van vid förankring.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4274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Samtidigt är kulturen inte opåverkbar. En ledare sänder signaler genom vad hen belönar, uppmärksammar och själv gör.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790952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 de djupaste nivåerna är svårast att förändra: en ny logotyp eller en ny vision ändrar artefakter och uttalade värderingar, medan antagandena flyttar sig långsammare.</a:t>
            </a:r>
            <a:endParaRPr lang="en-US" sz="16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Resultatet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Strukturen verkar aldrig ensam. En genomtänkt organisationsform når sina mål bara om kulturen drar åt samma håll.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Är normen att skydda den egna avdelningen hjälper ingen matrisstruktur samarbetet över gränserna.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stödjande kultur kan få även en enkel struktur att fungera smidigt.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84581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två kaféerna hade samma struktur och gav helt olika resultat. Skillnaden låg i kulturen.</a:t>
            </a:r>
            <a:endParaRPr lang="en-US" sz="16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sätt att se på samma verksamhet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1761" y="1234440"/>
            <a:ext cx="4080478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Linje, stab och matris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2 · Tre klassiska organisationsformer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Linjeorganisationen och befälskedjan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Staben som ger råd men inte order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Matrisen som bryter mot principen om en enda chef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Tillbaka till morgonens dilemma</a:t>
            </a:r>
            <a:endParaRPr lang="en-US" sz="16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Kulturen och strukturen hänger ihop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symboliska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perspektivet sätter kultur och symboler i centrum. Där har vi arbetat de senaste lektionerna.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strukturella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perspektivet bar organisationsdelen.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analys som bara använder ett av dem ser bara en del av verksamheten.</a:t>
            </a:r>
            <a:endParaRPr lang="en-US" sz="16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analysera en kultur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11 · Redovisning och analys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här kan du nu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Rörelsen mellan nivåerna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den skriftliga analysen ska innehålla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som skiljer nivåerna åt</a:t>
            </a:r>
            <a:endParaRPr lang="en-US" sz="16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här kan du nu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2483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en verksamhet fördelar arbetsuppgifter, ansvar och beslutsrätt: linje, stab, matris och de fem konfigurationerna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formen beror på målens karaktär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förändring är trögt: de drivande och de motverkande krafterna, och stegen för att leda förändringen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Värdering, norm och antagande – och kulturen i tre nivåer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Kulturdimensionerna som tankeverktyg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kulturen påverkar ledarskap, medarbetare och resultat</a:t>
            </a:r>
            <a:endParaRPr lang="en-US" sz="16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Rörelsen mellan nivåerna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analysera en organisations kultur är att röra sig mellan nivåerna: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ser jag?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sägs?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tas för givet?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Och vad gör svaren med ledarskapet, medarbetarna och resultatet?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95554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beskrivning som stannar på en nivå är ingen analys.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380232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3343656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Vilken av frågorna var svårast att besvara om er organisation?</a:t>
            </a:r>
            <a:endParaRPr lang="en-US" sz="16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 skriftliga analys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delar, skrivs enskilt och i tystnad direkt efter redovisningarna: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Organisationens form och varför den passar dess mål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Kulturen i tre nivåer, med belägg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kulturen påverkar ledarskap, medarbetare och resultat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i omvärlden som ställer nya krav – och vad det skulle innebära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95554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Egna intryck från kamraternas redovisningar får användas i texten.</a:t>
            </a:r>
            <a:endParaRPr lang="en-US" sz="16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som skiljer nivåerna åt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 fyra aspekter och samma tre nivåer som ni har på papper. Det som lyfter en analys: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valet vägs mot ett alternativ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osäkra i tolkningen prövas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kedjan följs hela vägen, från antagande till resultat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90068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redovisningen tillkommer en sak: svaret på publikens fråga ska ha stöd i ert eget material.</a:t>
            </a:r>
            <a:endParaRPr lang="en-US" sz="16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som kommer sedan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Nästa del av kursen riktar samma fråga mot värdegrunden: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en verksamhet kan ledas med etisk medvetenhet, demokratiska värderingar, jämställdhet och mångfald som grund.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Linjeorganisationen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Verksamheten är uppbyggd som en tydlig hierarkisk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befälskedja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en pyramid.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Varje medarbetare har 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överordnad chef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 och beslut går uppifrån och ner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Ansvaret är lätt att följa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64058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Tydligheten är formens styrka: alla vet vem som bestämmer.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Linje-stabsorganisationen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gör cheferna när de behöver expertkunskap som inte finns i linjen? Linjen kompletteras med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stab är en grupp specialister som ger chefer och medarbetare råd, stöd och beslutsunderlag – men som själv saknar rätt att ge order i linjen.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Exempel: personalavdelningen som stöttar cheferna i anställningsfrågor utan att bestämma över dem.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21564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317906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 fattar beslutet när staben har lämnat sitt förslag?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76</Slides>
  <Notes>76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</vt:vector>
  </TitlesOfParts>
  <Company>ledarskap.net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Organisationsformer och organisationskultur — bildspel</dc:title>
  <dc:subject>PptxGenJS Presentation</dc:subject>
  <dc:creator>Ledarskap och organisation</dc:creator>
  <cp:lastModifiedBy>Ledarskap och organisation</cp:lastModifiedBy>
  <cp:revision>1</cp:revision>
  <dcterms:created xsi:type="dcterms:W3CDTF">2026-08-19T05:19:30Z</dcterms:created>
  <dcterms:modified xsi:type="dcterms:W3CDTF">2026-08-19T05:19:30Z</dcterms:modified>
</cp:coreProperties>
</file>