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</p:sldIdLst>
  <p:notesMasterIdLst>
    <p:notesMasterId r:id="rId7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notesMaster" Target="notesMasters/notesMaster1.xml"/><Relationship Id="rId78" Type="http://schemas.openxmlformats.org/officeDocument/2006/relationships/presProps" Target="presProps.xml"/><Relationship Id="rId79" Type="http://schemas.openxmlformats.org/officeDocument/2006/relationships/viewProps" Target="viewProps.xml"/><Relationship Id="rId80" Type="http://schemas.openxmlformats.org/officeDocument/2006/relationships/theme" Target="theme/theme1.xml"/><Relationship Id="rId8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Etisk medvetenhet och tre kontrollfrågor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 · Arbetsområdet börjar i värdegrunden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etik 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sätt att se på en organisation – två i dag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tre kontrollfrågorna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Etiken som byggsten i förtroendet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Lagen om medbestämmande i arbetslivet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Lagen om medbestämmande i arbetslivet (MBL) kom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1976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reglerar den kollektiva arbetsrätten mellan arbetsgivare och arbetstagare.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ger fackliga organisationer inflytande i arbetslivet.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Rätt eller skyldighet?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Föreningsrätten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var och en har rätt att tillhöra en arbetsgivar- eller arbetstagarorganisation.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Förhandlingsrätten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arbetstagarorganisationer har rätt att förhandla med arbetsgivaren.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Förhandlingsskyldigheten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arbetsgivaren är skyldig att förhandla innan viktigare beslut fattas.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306933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303276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 har rätten, och vem har skyldigheten?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Kollektivavtal och den svenska modellen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Kollektivavtal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skriftliga avtal mellan parterna om villkoren i arbetslivet.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arbetsmarknadens parter själva förhandlar fram spelreglerna, i stället för att staten detaljstyr, brukar kallas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svenska modellen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Medbestämmande genom förhandling och kollektivavtal är ett uttryck för demokratiska värderingar i arbetslivet.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det betyder för en chef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chef i Sverige kan inte på egen hand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lägga om schemat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omorganisera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flytta verksamheten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Lagen kräver att chefen förhandlar med facket först.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02869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Skickliga ledare ser det som en kvalitetskontroll: den som lyssnar innan beslutet fattas upptäcker invändningar medan de fortfarande går att göra något åt.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71348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367690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kostar det en organisation att upptäcka en invändning för sent?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sju diskrimineringsgrunderna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3 · Lika rättigheter och möjligheter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lagen ska åstadkomma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diskriminering betyder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sju grunderna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listan är till för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Lagens ändamål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Diskrimineringslagens ändamål: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att motverka diskriminering och på andra sätt främja lika rättigheter och möjligheter.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Diskriminering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betyder här att någon missgynnas eller kränks av skäl som har samband med någon av lagens skyddade grunder.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sju grunderna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2277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kön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könsöverskridande identitet eller uttryck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etnisk tillhörighet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religion eller annan trosuppfattning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funktionsnedsättning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sexuell läggning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ålder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listan är till för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pekar ut vad en arbetsgivare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aldrig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får låta väga in när jobb, lön eller utvecklingsmöjligheter fördelas.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beslut som har samband med en diskrimineringsgrund: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sökande sorteras bort på grund av sitt efternamn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gravid medarbetare nekas förlängning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sextioåring kallas inte till intervju trots rätt meriter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Innan stationerna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 situationer ni möter i dag är påhittade.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Några av korten rör två grunder samtidigt. Då ska ni välja den som väger tyngst – och skriva ut varför.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0733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7076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 någon räkna upp alla sju utan att titta?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Aktiva åtgärder och lönekartläggning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4 · Det förebyggande arbetet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det inte räcker att avstå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fyra stegen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arbetet aldrig blir klart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områden och den årliga lönekartläggningen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etik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Etik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handlar om att reflektera över vad som är rätt och fel – och om att kunna motivera sina val.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etiskt medveten ledare frågar sig inte bara "fungerar det här?" utan också "är det här rätt – och mot vem?".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skillnaden mellan att fråga "fungerar det här?" och att fråga "är det här rätt?"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avstå räcker inte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Arbetsgivaren ska också arbeta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förebyggande och främjande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Lagen kallar 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aktiva åtgärder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63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Arbetet ska ske i samverkan med arbetstagarna.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Diskrimineringsombudsmannen (DO)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den myndighet som vakar över att lagen följs.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1 och 2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Undersöka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om det finns risker för diskriminering eller andra hinder för lika rättigheter och möjligheter.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Analysera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orsakerna till det som upptäckts.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två är ingen åtgärd. Det är frågan varför.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3 och 4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Genomföra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förebyggande och främjande åtgärder som behövs.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Följa upp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utvärdera arbetet.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04724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066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Åtgärden är genomförd. Hur vet arbetsgivaren om den fungerade?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kretslopp, inte en engångsinsats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Uppföljningen leder till en ny undersökning. Arbetet börjar om.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Därför beskrivs arbetet med aktiva åtgärder som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fortlöpande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04724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066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skulle hända på en arbetsplats som gjorde alla fyra stegen en gång och sedan lade undan pappret?</a:t>
            </a: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 kretsloppet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10910" y="1234440"/>
            <a:ext cx="3722180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områden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Arbetet ska omfatta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647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arbetsförhållanden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löner och andra anställningsvillkor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rekrytering och befordran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utbildning och övrig kompetensutveckling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möjligheter att förena förvärvsarbete med föräldraskap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Så kan det se ut: schemat i butiken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butikschef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undersöker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schemaläggningen och upptäcker att småbarnsföräldrar sällan får de attraktiva passen.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visar att passen fördelas informellt i ett gruppchattflöde sent på kvällarna.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Åtgärden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blir en öppen och förutsägbar schemaprocess.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91896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Uppföljningen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ett halvår senare visar om fördelningen faktiskt har jämnats ut.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334365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330708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av de fem områdena rör exemplet?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Lönekartläggningen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särskilt verktyg för jämställdheten –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 sidan av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 fyra stegen, inte ett femte steg.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538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Arbetsgivare ska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varje år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kartlägga lönerna.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Syftet: upptäcka, åtgärda och förhindra osakliga skillnader i lön och andra anställningsvillkor mellan kvinnor och män.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Arbetsgivare med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minst tio anställda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ska dessutom dokumentera arbetet skriftligt.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42087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Osakliga löneskillnader göms lätt i vardagen, men blir synliga när lönerna ställs upp systematiskt bredvid varandra.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4105656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4069080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upptäcks en osaklig löneskillnad sällan av dem som berörs?</a:t>
            </a:r>
            <a:endParaRPr lang="en-US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Jämställdhet och mångfald i vardagen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5 · Där det avgörs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begrepp att hålla isär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jämställdhet och mångfald avgörs i praktiken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härskartekniker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en ledare gör</a:t>
            </a:r>
            <a:endParaRPr lang="en-US" sz="16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begrepp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Jämställdhet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likvärdiga villkor för kvinnor och män.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Mångfald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att människor med olika bakgrund och erfarenheter ryms i verksamheten.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perspektiv – två i dag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Organisationsforskarna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Lee Bolman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Terrence Deal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beskriver organisationer genom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perspektiv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Varje perspektiv lyfter fram olika sidor av samma verksamhet.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dag arbetar vi med två av dem: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703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politiska perspektivet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rutan om makt och intressen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symboliska perspektivet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rutan om kultur och värderingar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23392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andra två får en egen lektion senare i arbetsområdet. Där börjar vi med att gissa vad de heter.</a:t>
            </a:r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Ramverket räcker inte hela vägen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Lagar och kartläggningar är ramverket. Men båda avgörs till sist i vardagens små situationer: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 får ordet på mötet?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Vems förslag tas på allvar?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Vem blir tillfrågad om det utvecklande projektet?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 härskartekniker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Berit Ås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beskrev fem tekniker: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647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osynliggörande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förlöjligande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undanhållande av information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dubbelbestraffning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påförande av skuld och skam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270504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Modellen visar hur en dominerande part underminerar andra i grupper och kommunikation. Ni mötte den tidigare i kursen – i dag läser vi den ur ett jämställdhetsperspektiv.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Teknikerna med exempel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78616" y="1234440"/>
            <a:ext cx="378676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När det blir en jämställdhetsfråga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Teknikerna kan drabba vem som helst.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Riktas de systematiskt mot en viss grupp blir de ett jämställdhetsproblem – till exempel när kvinnors inlägg på möten gång på gång ignoreras tills en man säger samma sak.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är skillnaden mellan en enstaka händelse och ett mönster?</a:t>
            </a:r>
            <a:endParaRPr lang="en-US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en ledare gör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känner igen mönstren kan bryta dem: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fördela ordet medvetet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 erkännande till rätt person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till att information når alla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Ledaren sätter dessutom normen genom sitt eget beteende: breddade sökvägar vid rekrytering i stället för samma bekantskapskrets som alltid, och en vänlig men tydlig markering mot jargongen i stället för ett medskratt.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54888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en ledare belönar, uppmärksammar och själv gör formar kulturen.</a:t>
            </a:r>
            <a:endParaRPr lang="en-US" sz="16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Hållbarhet och samhällsansvar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6 · Från svenskt arbetsliv till global nivå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 2030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Compact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Mönstret som binder ihop hela kapitlet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Examinationens två delar</a:t>
            </a:r>
            <a:endParaRPr lang="en-US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 2030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Förenta nationernas (FN) handlingsplan för hållbar utveckling: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globala mål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indelade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169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delmål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antagna av världens ledare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2015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ska vara uppnådda till år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2030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99212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95554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av talen är antalet mål, och vilket är antalet delmål?</a:t>
            </a:r>
            <a:endParaRPr lang="en-US" sz="1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Compact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FN:s Global Compact är ett initiativ för företag, byggt på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tio principer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inom fyra områden: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mänskliga rättigheter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arbetsrätt och arbetsvillkor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miljö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antikorruption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2156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Principerna är hämtade från bland annat FN:s allmänna förklaring om de mänskliga rättigheterna.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8638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 företag som ansluter sig lovar att ta ansvar som sträcker sig längre än den egna vinsten.</a:t>
            </a:r>
            <a:endParaRPr lang="en-US" sz="16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Mönstret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Etisk medvetenhet, medbestämmande och arbetet mot diskriminering är den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lokala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versionen av samma tanke som ramverken uttrycker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verksamhet är en del av samhället och bär ett ansvar för människor och miljö.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 en ledare betyder det att hållbarhet inte är en sidouppgift, utan en del av själva ledarskapet.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21564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17906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av Global Compacts fyra områden känner ni igen från de senaste veckorna?</a:t>
            </a:r>
            <a:endParaRPr lang="en-US" sz="16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 delas examinationen ut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Två delar. Ni får båda i dag.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Debatten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muntlig, i grupp. Gruppen får en fråga och en tilldelad ståndpunkt. Ingen talar i eget namn.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Den skriftliga analysen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individuell. En egen fråga, kursens fem steg, två eller tre verktyg.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91896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Nivåerna E, C och A står på båda papperen. Vi läser dem tillsammans.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politiska perspektivet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Organisationer präglas av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makt, intressegrupper och kamp om begränsade resurser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Följden: det finns alltid någon som gynnas och någon som missgynnas av ett beslut.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Därför räcker inte magkänslan. En ledare behöver tänka igenom besluten i förväg.</a:t>
            </a:r>
            <a:endParaRPr lang="en-US" sz="1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Beskriva eller analysera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7 · Fyra sätt att se samma verksamhet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Skillnaden mellan att beskriva och att analysera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inte en teori i taget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fyra perspektiven, ett i taget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inget perspektiv räcker ensamt</a:t>
            </a:r>
            <a:endParaRPr lang="en-US" sz="16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Beskriva och analysera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Beskriva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= återge hur något är.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Analysera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= ta isär frågan i delar, undersöka delarna med teorier och modeller, jämföra vad teorierna säger och sätta ihop en slutsats som går att motivera.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säga att mötena är tysta är en beskrivning. Att förklara tystnaden med två teorier och väga dem mot varandra är en analys.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955544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918968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är en beskrivning och vilket är en analys: att sjukfrånvaron har ökat, eller att sjukfrånvaron kan förklaras av att samhörigheten försvagats?</a:t>
            </a:r>
            <a:endParaRPr lang="en-US" sz="1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Struktur och människor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strukturella perspektivet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ser roller, mål och ansvarsfördelning. Det frågar vem som ska göra vad och vem som bestämmer.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 Resource-perspektivet (HR)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ser relationen mellan människors behov och organisationen. Det frågar vad medarbetarna behöver för att fungera – och vad organisationen behöver av dem.</a:t>
            </a:r>
            <a:endParaRPr lang="en-US" sz="16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Makt och mening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politiska perspektivet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ser makt, intressen och kamp om begränsade resurser. Det utgår från att någon alltid gynnas och någon alltid missgynnas av ett beslut.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14274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symboliska perspektivet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ser kultur, värderingar och berättelser. Det frågar vad något betyder för dem som är med.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827528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790952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perspektiv skulle se en budgetstrid tydligast? Vilket skulle se en historia som alla på arbetsplatsen berättar för nyanställda?</a:t>
            </a:r>
            <a:endParaRPr lang="en-US" sz="1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Bilden med namnen på plats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1761" y="1234440"/>
            <a:ext cx="408047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Inget perspektiv räcker ensamt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Inget av perspektiven räcker i alla situationer. Den som bara använder ett av dem ser bara en del av problemet.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Därför väljer man två eller tre verktyg i en analys – inte ett.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 blir klassrummets fyra hörn de fyra perspektiven.</a:t>
            </a:r>
            <a:endParaRPr lang="en-US" sz="1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Arbetsgången i fem steg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8 · Analysen i praktiken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metoden svarar på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fem stegen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 kraften i en analys sitter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planera sin egen analys</a:t>
            </a:r>
            <a:endParaRPr lang="en-US" sz="16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metoden svarar på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har en verktygslåda från hela kursen: motivation, grupputveckling, kommunikation, konflikthantering, ledarstilar, organisationsformer, kultur och etik.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använder du den på en verklig fråga?</a:t>
            </a:r>
            <a:endParaRPr lang="en-US" sz="1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1 och 2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Ringa in frågan.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Beskriv situationen konkret: vad händer, vilka är inblandade, vad är problemet eller valet?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Välj teorier och modeller.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Två eller tre verktyg ur kursen som passar frågan. Handlar det om drivkrafter? Om gruppens mognad? Om ledarens beteende? Om strukturen?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827528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790952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två eller tre verktyg – varför inte ett, och varför inte alla?</a:t>
            </a:r>
            <a:endParaRPr lang="en-US" sz="16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3 och 4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Tolka situationen genom varje verktyg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ett i taget. Vad ser du med den ena teorin som den andra missar?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Jämför och väg.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Var pekar teorierna åt samma håll, var krockar de – och vilken förklaring har starkast stöd i det du faktiskt vet?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56743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53085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blir kvar av en analys som hoppar över steg fyra?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kontrollfrågor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Pröva ett beslut mot de här tre: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Är det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lagligt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Tål beslutet att bli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offentligt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skulle jag kunna försvara det öppet inför alla berörda?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 drabbar det den som har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minst makt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 situationen?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90068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som har minst makt är sällan den som hörs mest.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325368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288792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av de tre frågorna tror ni att en stressad chef hoppar över först?</a:t>
            </a:r>
            <a:endParaRPr lang="en-US" sz="1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5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Dra en motiverad slutsats.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Föreslå en tolkning eller en åtgärd – och visa öppet vilka teorier du stödjer dig på och vad du är osäker på.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919224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882648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Varför ska man skriva ut vad man är osäker på i stället för att låta bli?</a:t>
            </a:r>
            <a:endParaRPr lang="en-US" sz="16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 beskrivning blir analys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Stegen ser enkla ut. Kraften sitter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3 och 4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är där beskrivning blir analys.</a:t>
            </a:r>
            <a:endParaRPr lang="en-US" sz="16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Hela arbetsgången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4672" y="1234440"/>
            <a:ext cx="2754657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ni gör nu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Grupperna gör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 3 och 4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på ett fall. Varje påstående ska ha en mening ur fallet som stöd.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Sista kvarten planerar var och en sin egen analys: frågan och verktygen.</a:t>
            </a:r>
            <a:endParaRPr lang="en-US" sz="16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aktuella tendenser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9 · Arbetslivet just nu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en tendens 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tendenser med siffror och årtal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Verktygen ur kursen på var och 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vi gör med resten av lektionen</a:t>
            </a:r>
            <a:endParaRPr lang="en-US" sz="16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en tendens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tendens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en utvecklingsriktning som visar sig med tiden.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Uppgifter om tendenser har alltid ett bäst-före-datum.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010664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Därför sägs varje siffra i dag tillsammans med sitt årtal.</a:t>
            </a:r>
            <a:endParaRPr lang="en-US" sz="16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Distans- och hybridarbete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Enligt Statistiska centralbyråns (SCB) arbetskraftsundersökningar (AKU):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cirka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 procent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de sysselsatta i åldern 20–64 år arbetade hemifrån i någon utsträckning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ökning med drygt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procentenheter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sedan 2008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ungefär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procent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gjorde det ofta, alltså minst hälften av arbetsdagarna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90068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 ledarskapet: nya krav på kommunikation, struktur och tillit – och på att aktivt bygga gemenskap och kultur även när teamet inte möts fysiskt.</a:t>
            </a:r>
            <a:endParaRPr lang="en-US" sz="16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Artificiell intelligens i organisationer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Artificiell intelligens (AI)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datorsystem som utför uppgifter som normalt kräver mänsklig intelligens, till exempel att skriva text eller analysera data.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Enligt rapporten Svenskarna och internet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1278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omkring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 procent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de förvärvsarbetande använder AI i arbetet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ojämnt fördelat: cirka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procent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tjänstemännen mot cirka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procent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av arbetarna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något fler män än kvinnor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54888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Företagens användning har ökat under 2020-talet. Vanligast 2025: marknadsföring och försäljning, följt av administrativa processer och företagsledning.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4233672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4197096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kan skillnaden mellan 42 och 10 procent få för följder om fem år?</a:t>
            </a:r>
            <a:endParaRPr lang="en-US" sz="16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Medarbetarengagemang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Enligt Gallups rapport State of the Global Workplace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853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andelen engagerade medarbetare i världen sjönk från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 procent 2023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till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procent 2024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bara andra gången på tolv år som engagemanget minskade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nedgången drevs främst av att chefernas engagemang föll från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till 27 procent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Europa hade lägst engagemang av alla världsregioner: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procent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347573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Verktyget: motivationsteorierna. Vad har hänt med autonomin, kompetensen och samhörigheten?</a:t>
            </a:r>
            <a:endParaRPr lang="en-US" sz="16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Hållbart ledarskap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chefsorganisationen Ledarnas hållbarhetsbarometer från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majoritet av cheferna uppgav att hållbarhetsfrågor ingår i deras uppdrag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bland de vanligaste skälen: att attrahera och behålla personal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bland hindren: tidsbrist och brist på resurser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640584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Hållbart ledarskap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ett ledarskap som väger in miljömässig och social hållbarhet i vardagens beslut.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symboliska perspektivet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Här står värderingar, mening och kultur i centrum. Ur det perspektivet är etiken ingen bromskloss utan en byggsten.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ledare som handlar i linje med uttalade värderingar bygger förtroende. En ledare som säger ett och gör ett annat urholkar det.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Etisk medvetenhet handlar till stor del om att inte skapa glapp mellan det som sägs och det som tas för givet.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3215640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179064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händer med förtroendet i en grupp där ledaren säger en sak och gör en annan?</a:t>
            </a:r>
            <a:endParaRPr lang="en-US" sz="1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siffra utan årtal säger ingenting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tendenser, fyra sorters siffror.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 prövar ni dem mot kursens verktyg: vilket verktyg förklarar tendensen – och vad missar verktyget?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 tendensbladet framme. Siffrorna ska sitta med sina årtal.</a:t>
            </a:r>
            <a:endParaRPr lang="en-US" sz="16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Källkritik på tendenserna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10 · Vem säger det, när och hur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källkritik 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frågor att ställa på en siffra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slags avsändare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Gränsen mellan en osäker källa och en felaktig siffra</a:t>
            </a:r>
            <a:endParaRPr lang="en-US" sz="16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källkritik är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Källkritik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är att bedöma vem som säger något, när och varför.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frågor räcker långt. De gäller alla fyra tendenserna.</a:t>
            </a:r>
            <a:endParaRPr lang="en-US" sz="16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 1: Vem är avsändaren?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593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SCB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statlig myndighet med uppdrag att ta fram officiell statistik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Ledarna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en chefsorganisation som också driver sina medlemmars intressen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Gallup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ett kommersiellt bolag vars engagemangsmått bygger på företagets egen definition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Internetstiftelsen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stiftelsen bakom rapporten Svenskarna och internet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82752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gör inte siffrorna värdelösa. De ska läsas som en aktuell mätning, inte som absolut sanning.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3512312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3475736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skulle en chefsorganisation ha för intresse av att hållbarhet uppfattas som en chefsfråga?</a:t>
            </a:r>
            <a:endParaRPr lang="en-US" sz="16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 2: När mättes det?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1018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Hållbarhetsbarometern är från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och kan ha hunnit bli inaktuell.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Hemarbetet gäller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2024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Användningen av artificiell intelligens gäller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225247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siffra utan årtal går inte att bedöma.</a:t>
            </a:r>
            <a:endParaRPr lang="en-US" sz="16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 3: Hur mättes det?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 procent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någon gång arbetar hemifrån och att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procent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gör det ofta är två olika påståenden ur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undersökning.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som bara återger den ena siffran ger en skev bild.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307336"/>
            <a:ext cx="32004" cy="657352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70760"/>
            <a:ext cx="7818120" cy="748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Vilken av de två siffrorna skulle en arbetsgivare som vill ha tillbaka alla till kontoret använda?</a:t>
            </a:r>
            <a:endParaRPr lang="en-US" sz="16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Osäker källa eller felaktig siffra?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en avsändare har ett intresse betyder inte att siffran är fel.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som påstår att en siffra är fel måste kunna säga vad som är fel i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mätningen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27076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Samma kritiska blick som teorierna riktar mot organisationer kan du rikta mot påståenden om organisationer.</a:t>
            </a:r>
            <a:endParaRPr lang="en-US" sz="16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 analysera hela kursen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11 · Kursens sista lektion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Verktygslådan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fem stegen en sista gång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bedöms i dag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Debattens ordning</a:t>
            </a:r>
            <a:endParaRPr lang="en-US" sz="16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här har du med dig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2277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motivationsteorier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modeller för grupputveckling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kommunikations- och konfliktverktyg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ledarstilar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organisationsformer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kulturbegrepp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etisk kompass</a:t>
            </a:r>
            <a:endParaRPr lang="en-US" sz="16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Stegen en sista gång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4672" y="1234440"/>
            <a:ext cx="2754657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Innan ni prövar era egna exempel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 frågor, ett beslut i taget.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Ingen behöver läsa upp sin anteckning.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48640" y="2047240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10664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 någon säga de tre kontrollfrågorna i tur och ordning utan att titta?</a:t>
            </a:r>
            <a:endParaRPr lang="en-US" sz="16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Inget enskilt perspektiv räcker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fyra perspektiven är påminnelsen: en analys som bara använder ett av dem ser bara en del av frågan.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919224"/>
            <a:ext cx="32004" cy="397256"/>
          </a:xfrm>
          <a:prstGeom prst="rect">
            <a:avLst/>
          </a:prstGeom>
          <a:solidFill>
            <a:srgbClr val="3D5AFE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882648"/>
            <a:ext cx="7818120" cy="488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54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Vilket verktyg ur kursen har du haft mest nytta av, och till vad?</a:t>
            </a:r>
            <a:endParaRPr lang="en-US" sz="16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som bedöms i dag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Debatten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fyra saker bedöms. Det är argumenten som bedöms, aldrig vilken åsikt någon har.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908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 skriftliga analysen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sju saker bedöms: de fem stegen plus två krav som gäller genomgående, källkritiken och frågan om vem som gynnas och vem som missgynnas.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7909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dag skrivs steg 3, 4 och 5. Steg 1 och 2 står redan i ditt planeringsunderlag.</a:t>
            </a:r>
            <a:endParaRPr lang="en-US" sz="16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Skillnaden mellan C och 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debatten: att ni bemöter motpartens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starkaste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invändning och medger det som talar emot er, utan att överge den tilldelade ståndpunkten.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analysen: att tolkningarna </a:t>
            </a:r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vägs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mot varandra och att osäkerheten redovisas öppet.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530856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Nivåerna i sin helhet står på papperen ni fått.</a:t>
            </a:r>
            <a:endParaRPr lang="en-US" sz="16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Debattens ordning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2223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Nio minuter per omgång, fyra omgångar – en per tendens.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talarordning: inledning, bemötande, slutplädering.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Ståndpunkterna är tilldelade. Ingen talar i eget namn.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Frågan gäller vad en arbetsgivare eller en ledare ska göra.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Varje argument vilar på ett namngivet verktyg. Varje siffra sägs med sitt årtal.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Publiken är tyst och fyller i protokollet under omgången.</a:t>
            </a:r>
            <a:endParaRPr lang="en-US" sz="16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Sedan skriver du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Direkt efter debatten, i tystnad och enskilt: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798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Tolka situationen genom varje verktyg – vad ser det ena som det andra missar?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Jämför och väg – var pekar de åt samma håll, var krockar de, vad har starkast stöd?</a:t>
            </a:r>
            <a:endParaRPr lang="en-US" sz="1600" dirty="0"/>
          </a:p>
          <a:p>
            <a:pPr marL="342900" indent="-342900">
              <a:buSzPct val="100000"/>
              <a:buFont typeface="+mj-lt"/>
              <a:buAutoNum type="arabicPeriod" startAt="1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 en motiverad slutsats – skriv öppet vad du är osäker på, och vem som gynnas och vem som missgynnas.</a:t>
            </a:r>
            <a:endParaRPr lang="en-US" sz="16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 du tar med dig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Tendenserna kommer att ha ändrats när ni läser om dem nästa gång.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Teorierna och analysförmågan är byggda för just det: att hjälpa er förstå även ett arbetsliv som ännu inte finns.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Medbestämmande och den svenska modellen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Lektion 2 · Från etik till lag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622552"/>
            <a:ext cx="8046720" cy="1332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demokratiska värderingar innebär på en arbetsplats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Lagen från 1976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Fyra begrepp att hålla isär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 det betyder för en chef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3D5A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Demokratiska värderingar på jobbet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8046720" cy="648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Demokratiska värderingar i en organisation</a:t>
            </a:r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innebär att de som berörs av besluten också får komma till tals innan besluten fattas.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882648"/>
            <a:ext cx="8046720" cy="388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C2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svenskt arbetsliv är det inte bara en ambition. Det är lagstiftning.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75</Slides>
  <Notes>75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</vt:vector>
  </TitlesOfParts>
  <Company>ledarskap.net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Etik, jämställdhet och aktuella tendenser — bildspel</dc:title>
  <dc:subject>PptxGenJS Presentation</dc:subject>
  <dc:creator>Ledarskap och organisation</dc:creator>
  <cp:lastModifiedBy>Ledarskap och organisation</cp:lastModifiedBy>
  <cp:revision>1</cp:revision>
  <dcterms:created xsi:type="dcterms:W3CDTF">2026-08-19T05:19:31Z</dcterms:created>
  <dcterms:modified xsi:type="dcterms:W3CDTF">2026-08-19T05:19:31Z</dcterms:modified>
</cp:coreProperties>
</file>